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3"/>
  </p:notesMasterIdLst>
  <p:sldIdLst>
    <p:sldId id="341" r:id="rId4"/>
    <p:sldId id="303" r:id="rId5"/>
    <p:sldId id="258" r:id="rId6"/>
    <p:sldId id="339" r:id="rId7"/>
    <p:sldId id="337" r:id="rId8"/>
    <p:sldId id="373" r:id="rId9"/>
    <p:sldId id="259" r:id="rId10"/>
    <p:sldId id="260" r:id="rId11"/>
    <p:sldId id="287" r:id="rId12"/>
    <p:sldId id="299" r:id="rId13"/>
    <p:sldId id="300" r:id="rId14"/>
    <p:sldId id="261" r:id="rId15"/>
    <p:sldId id="291" r:id="rId16"/>
    <p:sldId id="399" r:id="rId17"/>
    <p:sldId id="406" r:id="rId18"/>
    <p:sldId id="407" r:id="rId19"/>
    <p:sldId id="455" r:id="rId20"/>
    <p:sldId id="400" r:id="rId21"/>
    <p:sldId id="481" r:id="rId22"/>
    <p:sldId id="482" r:id="rId23"/>
    <p:sldId id="483" r:id="rId24"/>
    <p:sldId id="484" r:id="rId25"/>
    <p:sldId id="408" r:id="rId26"/>
    <p:sldId id="401" r:id="rId27"/>
    <p:sldId id="402" r:id="rId28"/>
    <p:sldId id="403" r:id="rId29"/>
    <p:sldId id="434" r:id="rId30"/>
    <p:sldId id="405" r:id="rId31"/>
    <p:sldId id="280" r:id="rId32"/>
    <p:sldId id="336" r:id="rId34"/>
    <p:sldId id="331" r:id="rId35"/>
    <p:sldId id="332" r:id="rId36"/>
    <p:sldId id="310" r:id="rId37"/>
    <p:sldId id="344" r:id="rId38"/>
    <p:sldId id="325" r:id="rId39"/>
    <p:sldId id="326" r:id="rId40"/>
    <p:sldId id="338" r:id="rId41"/>
    <p:sldId id="343" r:id="rId42"/>
    <p:sldId id="327" r:id="rId43"/>
    <p:sldId id="329" r:id="rId44"/>
    <p:sldId id="275" r:id="rId45"/>
    <p:sldId id="281" r:id="rId46"/>
  </p:sldIdLst>
  <p:sldSz cx="12192000" cy="6858000"/>
  <p:notesSz cx="6858000" cy="9144000"/>
  <p:custDataLst>
    <p:tags r:id="rId5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FFFFCC"/>
    <a:srgbClr val="9933FF"/>
    <a:srgbClr val="CC00FF"/>
    <a:srgbClr val="FFE38B"/>
    <a:srgbClr val="CC66FF"/>
    <a:srgbClr val="A50021"/>
    <a:srgbClr val="FF00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6" autoAdjust="0"/>
    <p:restoredTop sz="94683" autoAdjust="0"/>
  </p:normalViewPr>
  <p:slideViewPr>
    <p:cSldViewPr showGuides="1">
      <p:cViewPr varScale="1">
        <p:scale>
          <a:sx n="88" d="100"/>
          <a:sy n="88" d="100"/>
        </p:scale>
        <p:origin x="492" y="90"/>
      </p:cViewPr>
      <p:guideLst>
        <p:guide orient="horz" pos="219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10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B8799B2-AF93-4FC3-959E-F8D3CEC2125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CA5E7A4A-4EA1-47C5-A997-A9839F76B8B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8635A92-C267-4994-B60F-F40DF0FBFED5}" type="slidenum">
              <a:rPr lang="zh-CN" altLang="en-US" sz="1200"/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A2E58-004E-4F6D-B4D3-31DADF4A8F6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96DE2-8738-4EE9-B0D5-9CB3AE50FE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C72E-E294-4D55-8C71-9442340193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029E4-0775-4EBB-88D0-FAF02E589A3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301DC-3428-46EC-8EEF-3FA990BB275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24967-1749-45A0-B509-7CEC2B78931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2BA53-CFF6-48FE-9A3A-2DC69F9887F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62100-A8AA-4480-828F-65677875C88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56A48-A881-435D-A8FF-226D1917FE7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1407E-020E-46E6-88AD-3355EFAE016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FA68D-A997-4A3D-B409-F332D8AF3AA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A7570-CE89-45EB-B1E0-B5B9B996CD2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E1DA7-4A7C-49B6-BC7C-7781FFE5F94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D14C6-DE24-4053-98C6-BD1BC35BB06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29130-1021-42AB-B515-17221E6BFF0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0B99A-164B-46CE-93FB-24858089AE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8EE3E-416C-4A7B-9501-3D2E9F3022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8B118-EC4F-4E53-A5E7-60195572BFA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B4F1B-ED92-43FF-9118-ECE7A975A0B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1545EF-FA4C-4E76-BE2C-B8B627DD5C4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951798-DB82-4D23-B59D-DBFE9D2675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4E5F47-B68B-41F5-B463-77A207F7C3A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9D9DC629-084C-456D-B1FC-3A7FE32C1E5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8B74997-7CC7-456A-A9FE-D44B0790285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tags" Target="../tags/tag4.xml"/><Relationship Id="rId5" Type="http://schemas.openxmlformats.org/officeDocument/2006/relationships/image" Target="../media/image14.jpe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2.png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32304" y="764704"/>
            <a:ext cx="253787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6600" b="1" dirty="0">
                <a:solidFill>
                  <a:srgbClr val="FFFFFF"/>
                </a:solidFill>
                <a:latin typeface="Arial" panose="020B0604020202020204"/>
              </a:rPr>
              <a:t>Unit 3</a:t>
            </a:r>
            <a:endParaRPr lang="en-US" altLang="zh-CN" sz="66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2636912"/>
            <a:ext cx="2520280" cy="682811"/>
          </a:xfrm>
          <a:prstGeom prst="rect">
            <a:avLst/>
          </a:prstGeom>
        </p:spPr>
      </p:pic>
      <p:sp>
        <p:nvSpPr>
          <p:cNvPr id="51205" name="Rectangle 12"/>
          <p:cNvSpPr>
            <a:spLocks noChangeArrowheads="1"/>
          </p:cNvSpPr>
          <p:nvPr/>
        </p:nvSpPr>
        <p:spPr bwMode="auto">
          <a:xfrm>
            <a:off x="563759" y="614264"/>
            <a:ext cx="1137726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多数形容词和副词有三个等级：原级、比较级和最高级。本节主要归纳学习</a:t>
            </a:r>
            <a:r>
              <a:rPr lang="zh-CN" altLang="en-US" b="1" dirty="0">
                <a:solidFill>
                  <a:srgbClr val="FF0000"/>
                </a:solidFill>
              </a:rPr>
              <a:t>形容词、副词比较级</a:t>
            </a:r>
            <a:r>
              <a:rPr lang="zh-CN" altLang="en-US" b="1" dirty="0"/>
              <a:t>的用法以及</a:t>
            </a:r>
            <a:r>
              <a:rPr lang="zh-CN" altLang="en-US" b="1" dirty="0">
                <a:solidFill>
                  <a:srgbClr val="FF0000"/>
                </a:solidFill>
              </a:rPr>
              <a:t>同级比较</a:t>
            </a:r>
            <a:r>
              <a:rPr lang="en-US" altLang="zh-CN" b="1" dirty="0">
                <a:solidFill>
                  <a:srgbClr val="FF0000"/>
                </a:solidFill>
              </a:rPr>
              <a:t>as…as</a:t>
            </a:r>
            <a:r>
              <a:rPr lang="zh-CN" altLang="en-US" b="1" dirty="0"/>
              <a:t>结构。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1343472" y="4114342"/>
            <a:ext cx="7704856" cy="245605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1. </a:t>
            </a:r>
            <a:r>
              <a:rPr lang="zh-CN" altLang="en-US" b="1" dirty="0">
                <a:solidFill>
                  <a:srgbClr val="000000"/>
                </a:solidFill>
              </a:rPr>
              <a:t>表示两者在某一方面相同</a:t>
            </a:r>
            <a:endParaRPr lang="zh-CN" altLang="en-US" b="1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zh-CN" altLang="en-US" b="1" dirty="0">
                <a:solidFill>
                  <a:srgbClr val="9933FF"/>
                </a:solidFill>
              </a:rPr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 as + </a:t>
            </a:r>
            <a:r>
              <a:rPr lang="zh-CN" altLang="en-US" b="1" dirty="0">
                <a:solidFill>
                  <a:srgbClr val="FF0000"/>
                </a:solidFill>
              </a:rPr>
              <a:t>形容词或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r>
              <a:rPr lang="zh-CN" altLang="en-US" b="1" dirty="0">
                <a:solidFill>
                  <a:srgbClr val="FF0000"/>
                </a:solidFill>
              </a:rPr>
              <a:t>副词原形 </a:t>
            </a:r>
            <a:r>
              <a:rPr lang="en-US" altLang="zh-CN" b="1" dirty="0">
                <a:solidFill>
                  <a:srgbClr val="FF0000"/>
                </a:solidFill>
              </a:rPr>
              <a:t>+ as 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e.g. This dress is </a:t>
            </a:r>
            <a:r>
              <a:rPr lang="en-US" altLang="zh-CN" b="1" dirty="0">
                <a:solidFill>
                  <a:srgbClr val="FF0000"/>
                </a:solidFill>
              </a:rPr>
              <a:t>as beautiful as</a:t>
            </a:r>
            <a:r>
              <a:rPr lang="en-US" altLang="zh-CN" b="1" dirty="0">
                <a:solidFill>
                  <a:srgbClr val="000000"/>
                </a:solidFill>
              </a:rPr>
              <a:t> that one.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       Linda sings </a:t>
            </a:r>
            <a:r>
              <a:rPr lang="en-US" altLang="zh-CN" b="1" dirty="0">
                <a:solidFill>
                  <a:srgbClr val="FF0000"/>
                </a:solidFill>
              </a:rPr>
              <a:t>as well as </a:t>
            </a:r>
            <a:r>
              <a:rPr lang="en-US" altLang="zh-CN" b="1" dirty="0">
                <a:solidFill>
                  <a:srgbClr val="000000"/>
                </a:solidFill>
              </a:rPr>
              <a:t>Amy.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9689" y="26859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原级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759" y="3290208"/>
            <a:ext cx="546023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</a:rPr>
              <a:t>原级即形容词或副词的原形。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767408" y="836712"/>
            <a:ext cx="8136904" cy="245605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3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</a:t>
            </a:r>
            <a:r>
              <a:rPr lang="en-US" altLang="zh-CN" dirty="0"/>
              <a:t> </a:t>
            </a:r>
            <a:r>
              <a:rPr lang="zh-CN" altLang="en-US" b="1" dirty="0"/>
              <a:t>表示一方在某一方面不及另一方时 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</a:t>
            </a:r>
            <a:r>
              <a:rPr lang="en-US" altLang="zh-CN" b="1" dirty="0" smtClean="0">
                <a:solidFill>
                  <a:srgbClr val="FF0000"/>
                </a:solidFill>
              </a:rPr>
              <a:t>not as / so + </a:t>
            </a:r>
            <a:r>
              <a:rPr lang="zh-CN" altLang="en-US" b="1" dirty="0" smtClean="0">
                <a:solidFill>
                  <a:srgbClr val="FF0000"/>
                </a:solidFill>
              </a:rPr>
              <a:t>形容词或副词原形 </a:t>
            </a:r>
            <a:r>
              <a:rPr lang="en-US" altLang="zh-CN" b="1" dirty="0" smtClean="0">
                <a:solidFill>
                  <a:srgbClr val="FF0000"/>
                </a:solidFill>
              </a:rPr>
              <a:t>+ as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    e.g</a:t>
            </a:r>
            <a:r>
              <a:rPr lang="en-US" altLang="zh-CN" b="1" dirty="0"/>
              <a:t>.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/>
              <a:t>Tom </a:t>
            </a:r>
            <a:r>
              <a:rPr lang="en-US" altLang="zh-CN" b="1" dirty="0">
                <a:solidFill>
                  <a:srgbClr val="FF0000"/>
                </a:solidFill>
              </a:rPr>
              <a:t>isn’t as / so tall as </a:t>
            </a:r>
            <a:r>
              <a:rPr lang="en-US" altLang="zh-CN" b="1" dirty="0"/>
              <a:t>me.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</a:t>
            </a:r>
            <a:r>
              <a:rPr lang="en-US" altLang="zh-CN" b="1" dirty="0" smtClean="0"/>
              <a:t> I </a:t>
            </a:r>
            <a:r>
              <a:rPr lang="en-US" altLang="zh-CN" b="1" dirty="0">
                <a:solidFill>
                  <a:srgbClr val="FF0000"/>
                </a:solidFill>
              </a:rPr>
              <a:t>don’t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sing as / so loudly as </a:t>
            </a:r>
            <a:r>
              <a:rPr lang="en-US" altLang="zh-CN" b="1" dirty="0"/>
              <a:t>my sister.</a:t>
            </a:r>
            <a:endParaRPr lang="zh-CN" altLang="en-US" b="1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87688" y="3645024"/>
            <a:ext cx="8136904" cy="245605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31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原级前可用</a:t>
            </a:r>
            <a:r>
              <a:rPr lang="en-US" altLang="zh-CN" b="1" dirty="0"/>
              <a:t>very</a:t>
            </a:r>
            <a:r>
              <a:rPr lang="zh-CN" altLang="en-US" b="1" dirty="0"/>
              <a:t>，</a:t>
            </a:r>
            <a:r>
              <a:rPr lang="en-US" altLang="zh-CN" b="1" dirty="0"/>
              <a:t>quite</a:t>
            </a:r>
            <a:r>
              <a:rPr lang="zh-CN" altLang="en-US" b="1" dirty="0"/>
              <a:t>，</a:t>
            </a:r>
            <a:r>
              <a:rPr lang="en-US" altLang="zh-CN" b="1" dirty="0"/>
              <a:t>too</a:t>
            </a:r>
            <a:r>
              <a:rPr lang="zh-CN" altLang="en-US" b="1" dirty="0"/>
              <a:t>等副词</a:t>
            </a:r>
            <a:r>
              <a:rPr lang="zh-CN" altLang="en-US" b="1" dirty="0" smtClean="0"/>
              <a:t>修饰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e.g. I’m </a:t>
            </a:r>
            <a:r>
              <a:rPr lang="en-US" altLang="zh-CN" b="1" dirty="0">
                <a:solidFill>
                  <a:srgbClr val="FF0000"/>
                </a:solidFill>
              </a:rPr>
              <a:t>very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hungry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My sister runs </a:t>
            </a:r>
            <a:r>
              <a:rPr lang="en-US" altLang="zh-CN" b="1" dirty="0">
                <a:solidFill>
                  <a:srgbClr val="FF0000"/>
                </a:solidFill>
              </a:rPr>
              <a:t>quite fast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It’s </a:t>
            </a:r>
            <a:r>
              <a:rPr lang="en-US" altLang="zh-CN" b="1" dirty="0">
                <a:solidFill>
                  <a:srgbClr val="FF0000"/>
                </a:solidFill>
              </a:rPr>
              <a:t>too hot </a:t>
            </a:r>
            <a:r>
              <a:rPr lang="en-US" altLang="zh-CN" b="1" dirty="0"/>
              <a:t>here.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551666"/>
            <a:ext cx="2520280" cy="682811"/>
          </a:xfrm>
          <a:prstGeom prst="rect">
            <a:avLst/>
          </a:prstGeom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927648" y="1988840"/>
            <a:ext cx="6085305" cy="18651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kumimoji="1" lang="en-US" altLang="zh-CN" b="1" dirty="0"/>
              <a:t> </a:t>
            </a:r>
            <a:r>
              <a:rPr kumimoji="1" lang="zh-CN" altLang="en-US" b="1" dirty="0"/>
              <a:t>标志词：</a:t>
            </a:r>
            <a:r>
              <a:rPr lang="en-US" altLang="zh-CN" b="1" dirty="0">
                <a:solidFill>
                  <a:srgbClr val="FF0000"/>
                </a:solidFill>
              </a:rPr>
              <a:t>than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e.g</a:t>
            </a:r>
            <a:r>
              <a:rPr lang="en-US" altLang="zh-CN" b="1" dirty="0"/>
              <a:t>. I’m </a:t>
            </a:r>
            <a:r>
              <a:rPr lang="en-US" altLang="zh-CN" b="1" dirty="0">
                <a:solidFill>
                  <a:srgbClr val="FF0000"/>
                </a:solidFill>
              </a:rPr>
              <a:t>more outgoing than</a:t>
            </a:r>
            <a:r>
              <a:rPr lang="en-US" altLang="zh-CN" b="1" dirty="0"/>
              <a:t> you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Tom jumps </a:t>
            </a:r>
            <a:r>
              <a:rPr lang="en-US" altLang="zh-CN" b="1" dirty="0">
                <a:solidFill>
                  <a:srgbClr val="FF0000"/>
                </a:solidFill>
              </a:rPr>
              <a:t>higher than </a:t>
            </a:r>
            <a:r>
              <a:rPr lang="en-US" altLang="zh-CN" b="1" dirty="0"/>
              <a:t>Jack.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 </a:t>
            </a:r>
            <a:endParaRPr lang="en-US" altLang="zh-CN" b="1" dirty="0"/>
          </a:p>
        </p:txBody>
      </p:sp>
      <p:sp>
        <p:nvSpPr>
          <p:cNvPr id="10245" name="Rectangle 12"/>
          <p:cNvSpPr>
            <a:spLocks noChangeArrowheads="1"/>
          </p:cNvSpPr>
          <p:nvPr/>
        </p:nvSpPr>
        <p:spPr bwMode="auto">
          <a:xfrm>
            <a:off x="767408" y="1234477"/>
            <a:ext cx="833820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两者进行比较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</a:rPr>
              <a:t>表示“一方比另一方更</a:t>
            </a:r>
            <a:r>
              <a:rPr lang="en-US" altLang="zh-CN" b="1" dirty="0">
                <a:latin typeface="宋体" panose="02010600030101010101" pitchFamily="2" charset="-122"/>
              </a:rPr>
              <a:t>……</a:t>
            </a:r>
            <a:r>
              <a:rPr lang="zh-CN" altLang="en-US" b="1" dirty="0">
                <a:latin typeface="宋体" panose="02010600030101010101" pitchFamily="2" charset="-122"/>
              </a:rPr>
              <a:t>”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4439816" y="646851"/>
            <a:ext cx="201612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indent="2667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 </a:t>
            </a:r>
            <a:r>
              <a:rPr lang="zh-CN" altLang="en-US" b="1" dirty="0">
                <a:solidFill>
                  <a:srgbClr val="0000FF"/>
                </a:solidFill>
              </a:rPr>
              <a:t>比较级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3431" y="3902055"/>
            <a:ext cx="9973737" cy="245605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2. </a:t>
            </a:r>
            <a:r>
              <a:rPr lang="zh-CN" altLang="en-US" b="1" dirty="0" smtClean="0"/>
              <a:t>两者中“谁更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</a:t>
            </a:r>
            <a:r>
              <a:rPr lang="zh-CN" altLang="en-US" b="1" smtClean="0">
                <a:solidFill>
                  <a:srgbClr val="FF0000"/>
                </a:solidFill>
              </a:rPr>
              <a:t>特殊疑问词</a:t>
            </a:r>
            <a:r>
              <a:rPr lang="en-US" altLang="zh-CN" b="1" smtClean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谓语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比较级，</a:t>
            </a:r>
            <a:r>
              <a:rPr lang="en-US" altLang="zh-CN" b="1" dirty="0" smtClean="0">
                <a:solidFill>
                  <a:srgbClr val="FF0000"/>
                </a:solidFill>
              </a:rPr>
              <a:t>A or B?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</a:t>
            </a:r>
            <a:r>
              <a:rPr lang="en-US" altLang="zh-CN" b="1" dirty="0">
                <a:solidFill>
                  <a:srgbClr val="000000"/>
                </a:solidFill>
              </a:rPr>
              <a:t>e.g.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Which is better</a:t>
            </a:r>
            <a:r>
              <a:rPr lang="en-US" altLang="zh-CN" b="1" dirty="0">
                <a:solidFill>
                  <a:srgbClr val="000000"/>
                </a:solidFill>
              </a:rPr>
              <a:t>, the red dress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en-US" altLang="zh-CN" b="1" dirty="0">
                <a:solidFill>
                  <a:srgbClr val="000000"/>
                </a:solidFill>
              </a:rPr>
              <a:t> the black dress? 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           </a:t>
            </a:r>
            <a:r>
              <a:rPr lang="en-US" altLang="zh-CN" b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Who </a:t>
            </a:r>
            <a:r>
              <a:rPr lang="en-US" altLang="zh-CN" b="1" dirty="0">
                <a:solidFill>
                  <a:srgbClr val="FF0000"/>
                </a:solidFill>
              </a:rPr>
              <a:t>dances better</a:t>
            </a:r>
            <a:r>
              <a:rPr lang="en-US" altLang="zh-CN" b="1" dirty="0">
                <a:solidFill>
                  <a:srgbClr val="000000"/>
                </a:solidFill>
              </a:rPr>
              <a:t>, you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en-US" altLang="zh-CN" b="1" dirty="0">
                <a:solidFill>
                  <a:srgbClr val="000000"/>
                </a:solidFill>
              </a:rPr>
              <a:t> your sister? 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10245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639616" y="1268760"/>
            <a:ext cx="6840760" cy="18651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语境或其他词语暗示了使用比较级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e.g. Are you feeling </a:t>
            </a:r>
            <a:r>
              <a:rPr lang="en-US" altLang="zh-CN" b="1" dirty="0">
                <a:solidFill>
                  <a:srgbClr val="FF0000"/>
                </a:solidFill>
              </a:rPr>
              <a:t>better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today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Try to do </a:t>
            </a:r>
            <a:r>
              <a:rPr lang="en-US" altLang="zh-CN" b="1" dirty="0">
                <a:solidFill>
                  <a:srgbClr val="FF0000"/>
                </a:solidFill>
              </a:rPr>
              <a:t>better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next time</a:t>
            </a:r>
            <a:r>
              <a:rPr lang="en-US" altLang="zh-CN" b="1" dirty="0" smtClean="0"/>
              <a:t>.</a:t>
            </a:r>
            <a:endParaRPr lang="en-US" altLang="zh-CN" b="1" dirty="0"/>
          </a:p>
        </p:txBody>
      </p:sp>
      <p:sp>
        <p:nvSpPr>
          <p:cNvPr id="2" name="矩形 1"/>
          <p:cNvSpPr/>
          <p:nvPr/>
        </p:nvSpPr>
        <p:spPr>
          <a:xfrm>
            <a:off x="839416" y="3933056"/>
            <a:ext cx="10704512" cy="186512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446405" lvl="0" indent="-44640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4. </a:t>
            </a:r>
            <a:r>
              <a:rPr lang="zh-CN" altLang="en-US" b="1" dirty="0">
                <a:solidFill>
                  <a:srgbClr val="000000"/>
                </a:solidFill>
              </a:rPr>
              <a:t>比较级前可以用</a:t>
            </a:r>
            <a:r>
              <a:rPr lang="en-US" altLang="zh-CN" b="1" dirty="0">
                <a:solidFill>
                  <a:srgbClr val="FF0000"/>
                </a:solidFill>
              </a:rPr>
              <a:t>a little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much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a lot</a:t>
            </a:r>
            <a:r>
              <a:rPr lang="zh-CN" altLang="en-US" b="1" dirty="0">
                <a:solidFill>
                  <a:srgbClr val="000000"/>
                </a:solidFill>
              </a:rPr>
              <a:t>等词语修饰</a:t>
            </a:r>
            <a:endParaRPr lang="zh-CN" altLang="en-US" b="1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e.g. The jacket is </a:t>
            </a:r>
            <a:r>
              <a:rPr lang="en-US" altLang="zh-CN" b="1" dirty="0">
                <a:solidFill>
                  <a:srgbClr val="FF0000"/>
                </a:solidFill>
              </a:rPr>
              <a:t>a little / much cheaper than </a:t>
            </a:r>
            <a:r>
              <a:rPr lang="en-US" altLang="zh-CN" b="1" dirty="0">
                <a:solidFill>
                  <a:srgbClr val="000000"/>
                </a:solidFill>
              </a:rPr>
              <a:t>the sweater.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       Can you speak </a:t>
            </a:r>
            <a:r>
              <a:rPr lang="en-US" altLang="zh-CN" b="1" dirty="0">
                <a:solidFill>
                  <a:srgbClr val="FF0000"/>
                </a:solidFill>
              </a:rPr>
              <a:t>a lot more loudly</a:t>
            </a:r>
            <a:r>
              <a:rPr lang="en-US" altLang="zh-CN" b="1" dirty="0">
                <a:solidFill>
                  <a:srgbClr val="000000"/>
                </a:solidFill>
              </a:rPr>
              <a:t>?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1199456" y="1189563"/>
            <a:ext cx="108012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Listen </a:t>
            </a:r>
            <a:r>
              <a:rPr lang="en-US" altLang="zh-CN" b="1" dirty="0" smtClean="0">
                <a:solidFill>
                  <a:srgbClr val="0000FF"/>
                </a:solidFill>
              </a:rPr>
              <a:t>to the </a:t>
            </a:r>
            <a:r>
              <a:rPr lang="en-US" altLang="zh-CN" b="1" dirty="0">
                <a:solidFill>
                  <a:srgbClr val="0000FF"/>
                </a:solidFill>
              </a:rPr>
              <a:t>conversation and match the people with the right things.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1624510" y="5249738"/>
            <a:ext cx="1187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Lisa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509481" y="3445546"/>
            <a:ext cx="1476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Nelly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478360" y="5074319"/>
            <a:ext cx="2314006" cy="5422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495822" y="3705896"/>
            <a:ext cx="2296544" cy="1802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4" name="Text Box 5"/>
          <p:cNvSpPr txBox="1">
            <a:spLocks noChangeArrowheads="1"/>
          </p:cNvSpPr>
          <p:nvPr/>
        </p:nvSpPr>
        <p:spPr bwMode="auto">
          <a:xfrm>
            <a:off x="4727848" y="3284984"/>
            <a:ext cx="4500960" cy="265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AutoNum type="alphaLcPeriod"/>
            </a:pPr>
            <a:r>
              <a:rPr lang="en-US" altLang="zh-CN" b="1" dirty="0">
                <a:latin typeface="Times New Roman" panose="02020603050405020304" pitchFamily="18" charset="0"/>
              </a:rPr>
              <a:t>sang better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AutoNum type="alphaLcPeriod"/>
            </a:pPr>
            <a:r>
              <a:rPr lang="en-US" altLang="zh-CN" b="1" dirty="0">
                <a:latin typeface="Times New Roman" panose="02020603050405020304" pitchFamily="18" charset="0"/>
              </a:rPr>
              <a:t>with shorter hair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AutoNum type="alphaLcPeriod"/>
            </a:pPr>
            <a:r>
              <a:rPr lang="en-US" altLang="zh-CN" b="1" dirty="0">
                <a:latin typeface="Times New Roman" panose="02020603050405020304" pitchFamily="18" charset="0"/>
              </a:rPr>
              <a:t>sang more clearly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30000"/>
              </a:lnSpc>
              <a:spcBef>
                <a:spcPct val="0"/>
              </a:spcBef>
              <a:buFontTx/>
              <a:buAutoNum type="alphaLcPeriod"/>
            </a:pPr>
            <a:r>
              <a:rPr lang="en-US" altLang="zh-CN" b="1" dirty="0">
                <a:latin typeface="Times New Roman" panose="02020603050405020304" pitchFamily="18" charset="0"/>
              </a:rPr>
              <a:t>danced better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60340" y="3921794"/>
            <a:ext cx="2167508" cy="16698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542878" y="4353596"/>
            <a:ext cx="2249488" cy="1188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97" y="197045"/>
            <a:ext cx="3992550" cy="10971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2311837"/>
            <a:ext cx="2801939" cy="3837008"/>
          </a:xfrm>
          <a:prstGeom prst="rect">
            <a:avLst/>
          </a:prstGeom>
        </p:spPr>
      </p:pic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08" y="2073735"/>
            <a:ext cx="1109976" cy="10630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89" y="130038"/>
            <a:ext cx="1210306" cy="12103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1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416" y="3933056"/>
            <a:ext cx="11161240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3 </a:t>
            </a:r>
            <a:endParaRPr lang="en-US" altLang="zh-CN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more outgoing than my </a:t>
            </a:r>
            <a:r>
              <a:rPr lang="en-US" altLang="zh-CN" sz="5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sister.</a:t>
            </a:r>
            <a:endParaRPr lang="zh-CN" alt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276872"/>
            <a:ext cx="5328592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328930" y="830580"/>
            <a:ext cx="11671935" cy="215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 Different people have different ideas. 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rgbClr val="0000FF"/>
                </a:solidFill>
              </a:rPr>
              <a:t> What do </a:t>
            </a:r>
            <a:r>
              <a:rPr lang="en-US" altLang="zh-CN" sz="2800" b="1" dirty="0">
                <a:solidFill>
                  <a:srgbClr val="FF0000"/>
                </a:solidFill>
              </a:rPr>
              <a:t>Anna</a:t>
            </a:r>
            <a:r>
              <a:rPr lang="en-US" altLang="zh-CN" sz="2800" b="1" dirty="0">
                <a:solidFill>
                  <a:srgbClr val="0000FF"/>
                </a:solidFill>
              </a:rPr>
              <a:t> and </a:t>
            </a:r>
            <a:r>
              <a:rPr lang="en-US" altLang="zh-CN" sz="2800" b="1" dirty="0">
                <a:solidFill>
                  <a:srgbClr val="00B050"/>
                </a:solidFill>
                <a:sym typeface="+mn-ea"/>
              </a:rPr>
              <a:t>Julie</a:t>
            </a:r>
            <a:r>
              <a:rPr lang="en-US" altLang="zh-CN" sz="2800" b="1" dirty="0">
                <a:solidFill>
                  <a:srgbClr val="0000FF"/>
                </a:solidFill>
                <a:sym typeface="+mn-ea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</a:rPr>
              <a:t>think of </a:t>
            </a:r>
            <a:r>
              <a:rPr lang="en-US" altLang="zh-CN" sz="2800" b="1" u="sng" dirty="0">
                <a:solidFill>
                  <a:srgbClr val="0000FF"/>
                </a:solidFill>
              </a:rPr>
              <a:t>the singing competition</a:t>
            </a:r>
            <a:r>
              <a:rPr lang="en-US" altLang="zh-CN" sz="2800" b="1" dirty="0">
                <a:solidFill>
                  <a:srgbClr val="0000FF"/>
                </a:solidFill>
              </a:rPr>
              <a:t> and </a:t>
            </a:r>
            <a:r>
              <a:rPr lang="en-US" altLang="zh-CN" sz="2800" b="1" u="sng" dirty="0">
                <a:solidFill>
                  <a:srgbClr val="0000FF"/>
                </a:solidFill>
              </a:rPr>
              <a:t>the singers</a:t>
            </a:r>
            <a:r>
              <a:rPr lang="en-US" altLang="zh-CN" sz="2800" b="1" dirty="0">
                <a:solidFill>
                  <a:srgbClr val="0000FF"/>
                </a:solidFill>
              </a:rPr>
              <a:t>?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chemeClr val="tx1"/>
                </a:solidFill>
              </a:rPr>
              <a:t>Read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 the </a:t>
            </a:r>
            <a:r>
              <a:rPr lang="en-US" altLang="zh-CN" sz="2800" b="1" dirty="0">
                <a:solidFill>
                  <a:schemeClr val="tx1"/>
                </a:solidFill>
              </a:rPr>
              <a:t>conversation and think about that.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39944" name="Text Box 5"/>
          <p:cNvSpPr txBox="1">
            <a:spLocks noChangeArrowheads="1"/>
          </p:cNvSpPr>
          <p:nvPr/>
        </p:nvSpPr>
        <p:spPr bwMode="auto">
          <a:xfrm>
            <a:off x="193675" y="3068955"/>
            <a:ext cx="10700385" cy="344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Anna thinks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the singing competition was fantastic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 and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the most important thing of a competition is to learn something </a:t>
            </a:r>
            <a:endParaRPr lang="en-US" altLang="zh-CN" sz="2800" b="1" u="sng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new and have fun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.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Anna thinks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Nelly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sang so well and danced better than Lisa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Julie thinks </a:t>
            </a:r>
            <a:r>
              <a:rPr lang="en-US" altLang="zh-CN" sz="2800" b="1" u="sng" dirty="0">
                <a:solidFill>
                  <a:srgbClr val="00B050"/>
                </a:solidFill>
                <a:latin typeface="Times New Roman" panose="02020603050405020304" pitchFamily="18" charset="0"/>
              </a:rPr>
              <a:t>Lisa sang better and more clearly than Nelly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9210" y="2204720"/>
            <a:ext cx="2002790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75" y="116840"/>
            <a:ext cx="963930" cy="9639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9558" y="116840"/>
            <a:ext cx="336232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20060" y="764749"/>
            <a:ext cx="12168505" cy="600075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Did you 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the singing competition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yesterday, Anna?</a:t>
            </a:r>
            <a:endParaRPr lang="en-US" altLang="zh-CN" b="1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Oh, it was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fantastic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! Nelly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sang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so well.</a:t>
            </a:r>
            <a:endParaRPr lang="zh-CN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Well, I think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Lisa sang better than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Nelly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Oh,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which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one was Lisa?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u="sng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The one with shorter hair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I think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she sang more clearly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than </a:t>
            </a:r>
            <a:endParaRPr lang="en-US" altLang="zh-CN" b="1" u="sng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           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Nelly.</a:t>
            </a:r>
            <a:endParaRPr lang="zh-CN" altLang="en-US" u="sng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Yes, but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Nelly danced better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than</a:t>
            </a:r>
            <a:r>
              <a:rPr lang="en-US" altLang="zh-CN" b="1" u="sng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  <a:sym typeface="+mn-ea"/>
              </a:rPr>
              <a:t>Lisa.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You can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tell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that Lisa really wanted to win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, though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Well, everyone wants to win. But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the most important thing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</a:t>
            </a:r>
            <a:endParaRPr lang="en-US" altLang="zh-CN" b="1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             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is to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learn something new and have fun.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7" y="117035"/>
            <a:ext cx="3992550" cy="1097189"/>
          </a:xfrm>
          <a:prstGeom prst="rect">
            <a:avLst/>
          </a:prstGeom>
        </p:spPr>
      </p:pic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70" y="260350"/>
            <a:ext cx="754380" cy="722630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55600" y="1278255"/>
            <a:ext cx="11630025" cy="7639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Use the words to write questions(as...as...) and answers(</a:t>
            </a:r>
            <a:r>
              <a:rPr lang="zh-CN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比较级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361183" y="2199798"/>
            <a:ext cx="414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A50021"/>
                </a:solidFill>
              </a:rPr>
              <a:t>1. Julie / tall / you</a:t>
            </a:r>
            <a:endParaRPr lang="en-US" altLang="zh-CN" b="1" dirty="0">
              <a:solidFill>
                <a:srgbClr val="A5002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61183" y="4087040"/>
            <a:ext cx="907300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A50021"/>
                </a:solidFill>
              </a:rPr>
              <a:t>2. Jack / run / fast / Sam </a:t>
            </a:r>
            <a:endParaRPr lang="en-US" altLang="zh-CN" b="1" dirty="0">
              <a:solidFill>
                <a:srgbClr val="A5002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Q: ____________________________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A: No, he doesn’t. He runs </a:t>
            </a:r>
            <a:r>
              <a:rPr lang="en-US" altLang="zh-CN" b="1" dirty="0" smtClean="0"/>
              <a:t>______ than </a:t>
            </a:r>
            <a:r>
              <a:rPr lang="en-US" altLang="zh-CN" b="1" dirty="0"/>
              <a:t>Sam. </a:t>
            </a:r>
            <a:endParaRPr lang="en-US" altLang="zh-CN" b="1" dirty="0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792983" y="2849085"/>
            <a:ext cx="75247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Q: Is Julie as tall as you?</a:t>
            </a:r>
            <a:r>
              <a:rPr lang="en-US" altLang="zh-CN" b="1" u="sng" dirty="0"/>
              <a:t>              </a:t>
            </a:r>
            <a:endParaRPr lang="en-US" altLang="zh-CN" b="1" u="sng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A: No, she isn’t. She’s </a:t>
            </a:r>
            <a:r>
              <a:rPr lang="en-US" altLang="zh-CN" b="1" dirty="0" smtClean="0"/>
              <a:t>_______ </a:t>
            </a:r>
            <a:r>
              <a:rPr lang="en-US" altLang="zh-CN" b="1" dirty="0"/>
              <a:t>than me. </a:t>
            </a:r>
            <a:endParaRPr lang="en-US" altLang="zh-CN" b="1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2404171" y="4730226"/>
            <a:ext cx="69135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Does Jack run as fast as Sam?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5884835" y="3531471"/>
            <a:ext cx="1439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</a:rPr>
              <a:t>taller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546627" y="5315001"/>
            <a:ext cx="1511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faster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55" y="188501"/>
            <a:ext cx="1147062" cy="1147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93667"/>
            <a:ext cx="2903406" cy="10201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1487488" y="1871004"/>
            <a:ext cx="9793088" cy="122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To learn to use comparatives with </a:t>
            </a:r>
            <a:r>
              <a:rPr lang="en-US" altLang="zh-CN" b="1" i="1" dirty="0">
                <a:solidFill>
                  <a:srgbClr val="FF0000"/>
                </a:solidFill>
              </a:rPr>
              <a:t>-</a:t>
            </a:r>
            <a:r>
              <a:rPr lang="en-US" altLang="zh-CN" b="1" i="1" dirty="0" err="1">
                <a:solidFill>
                  <a:srgbClr val="FF0000"/>
                </a:solidFill>
              </a:rPr>
              <a:t>er</a:t>
            </a:r>
            <a:r>
              <a:rPr lang="en-US" altLang="zh-CN" b="1" dirty="0"/>
              <a:t>, </a:t>
            </a:r>
            <a:r>
              <a:rPr lang="en-US" altLang="zh-CN" b="1" i="1" dirty="0">
                <a:solidFill>
                  <a:srgbClr val="FF0000"/>
                </a:solidFill>
              </a:rPr>
              <a:t>more</a:t>
            </a:r>
            <a:r>
              <a:rPr lang="en-US" altLang="zh-CN" b="1" dirty="0"/>
              <a:t> and the structure </a:t>
            </a:r>
            <a:r>
              <a:rPr lang="en-US" altLang="zh-CN" b="1" dirty="0" smtClean="0">
                <a:solidFill>
                  <a:srgbClr val="FF0000"/>
                </a:solidFill>
              </a:rPr>
              <a:t>“as </a:t>
            </a:r>
            <a:r>
              <a:rPr lang="en-US" altLang="zh-CN" b="1" dirty="0">
                <a:solidFill>
                  <a:srgbClr val="FF0000"/>
                </a:solidFill>
              </a:rPr>
              <a:t>... </a:t>
            </a:r>
            <a:r>
              <a:rPr lang="en-US" altLang="zh-CN" b="1" dirty="0" smtClean="0">
                <a:solidFill>
                  <a:srgbClr val="FF0000"/>
                </a:solidFill>
              </a:rPr>
              <a:t>as”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783632" y="3202705"/>
            <a:ext cx="6552728" cy="292387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268605" indent="-2686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/>
              <a:t>Is Tom smarter than </a:t>
            </a:r>
            <a:r>
              <a:rPr lang="en-US" altLang="zh-CN" b="1" i="1" dirty="0" smtClean="0"/>
              <a:t>Sam?</a:t>
            </a:r>
            <a:endParaRPr lang="en-US" altLang="zh-CN" b="1" i="1" dirty="0" smtClean="0"/>
          </a:p>
          <a:p>
            <a:pPr marL="268605" indent="-2686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Is Tina more </a:t>
            </a:r>
            <a:r>
              <a:rPr lang="en-US" altLang="zh-CN" b="1" i="1" dirty="0"/>
              <a:t>outgoing than </a:t>
            </a:r>
            <a:r>
              <a:rPr lang="en-US" altLang="zh-CN" b="1" i="1" dirty="0" smtClean="0"/>
              <a:t>Tara.</a:t>
            </a:r>
            <a:endParaRPr lang="en-US" altLang="zh-CN" b="1" i="1" dirty="0" smtClean="0"/>
          </a:p>
          <a:p>
            <a:pPr marL="268605" indent="-2686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Are </a:t>
            </a:r>
            <a:r>
              <a:rPr lang="en-US" altLang="zh-CN" b="1" i="1" dirty="0"/>
              <a:t>you as friendly as your sister</a:t>
            </a:r>
            <a:r>
              <a:rPr lang="en-US" altLang="zh-CN" b="1" i="1" dirty="0" smtClean="0"/>
              <a:t>?</a:t>
            </a:r>
            <a:endParaRPr lang="en-US" altLang="zh-CN" b="1" i="1" dirty="0" smtClean="0"/>
          </a:p>
          <a:p>
            <a:pPr marL="268605" indent="-2686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Does </a:t>
            </a:r>
            <a:r>
              <a:rPr lang="en-US" altLang="zh-CN" b="1" i="1" dirty="0"/>
              <a:t>Tara work as hard as Tina</a:t>
            </a:r>
            <a:r>
              <a:rPr lang="en-US" altLang="zh-CN" b="1" i="1" dirty="0" smtClean="0"/>
              <a:t>?</a:t>
            </a:r>
            <a:endParaRPr lang="en-US" altLang="zh-CN" b="1" i="1" dirty="0" smtClean="0"/>
          </a:p>
          <a:p>
            <a:pPr marL="268605" indent="-2686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zh-CN" b="1" i="1" dirty="0" smtClean="0"/>
              <a:t>Who’s more hard-working at school?</a:t>
            </a:r>
            <a:endParaRPr lang="en-US" altLang="zh-CN" b="1" i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15" y="530108"/>
            <a:ext cx="4916622" cy="13408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631504" y="1423968"/>
            <a:ext cx="9576742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A50021"/>
                </a:solidFill>
              </a:rPr>
              <a:t>3. your cousin / outgoing / you</a:t>
            </a:r>
            <a:endParaRPr lang="en-US" altLang="zh-CN" b="1" dirty="0">
              <a:solidFill>
                <a:srgbClr val="A5002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/>
              <a:t>    Q: _______________________________</a:t>
            </a:r>
            <a:endParaRPr lang="en-US" altLang="zh-CN" b="1" dirty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/>
              <a:t>    A: No, she isn’t. </a:t>
            </a:r>
            <a:r>
              <a:rPr lang="en-US" altLang="zh-CN" b="1" dirty="0" smtClean="0"/>
              <a:t>She’s </a:t>
            </a:r>
            <a:r>
              <a:rPr lang="en-US" altLang="zh-CN" b="1" dirty="0"/>
              <a:t>______________ </a:t>
            </a:r>
            <a:r>
              <a:rPr lang="en-US" altLang="zh-CN" b="1" dirty="0" smtClean="0"/>
              <a:t>than </a:t>
            </a:r>
            <a:r>
              <a:rPr lang="en-US" altLang="zh-CN" b="1" dirty="0"/>
              <a:t>me. </a:t>
            </a:r>
            <a:endParaRPr lang="en-US" altLang="zh-CN" b="1" dirty="0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662179" y="2052173"/>
            <a:ext cx="7056437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Is your cousin as outgoing as you?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631504" y="3429000"/>
            <a:ext cx="8280400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71880" indent="-10718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367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9450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26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760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218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753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13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8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A50021"/>
                </a:solidFill>
              </a:rPr>
              <a:t>4. Paul / funny / Carol </a:t>
            </a:r>
            <a:endParaRPr lang="en-US" altLang="zh-CN" b="1" dirty="0">
              <a:solidFill>
                <a:srgbClr val="A5002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b="1" dirty="0"/>
              <a:t>    Q: </a:t>
            </a:r>
            <a:r>
              <a:rPr lang="en-US" altLang="zh-CN" b="1" dirty="0" smtClean="0"/>
              <a:t>_________________________</a:t>
            </a:r>
            <a:endParaRPr lang="en-US" altLang="zh-CN" b="1" dirty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/>
              <a:t>    A: No, he isn’t. He is _________ than Carol. </a:t>
            </a:r>
            <a:endParaRPr lang="en-US" altLang="zh-CN" b="1" dirty="0"/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096000" y="2660225"/>
            <a:ext cx="3313113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more outgoing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2662179" y="4084603"/>
            <a:ext cx="6408738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Is Paul as funny as Carol?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5866548" y="4758595"/>
            <a:ext cx="1947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funnier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1847850" y="476885"/>
            <a:ext cx="8388985" cy="128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Think of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yourself two years ago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Write about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how you are different now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463273" y="1974028"/>
            <a:ext cx="9433048" cy="13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98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58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34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06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78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50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22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1. Are you taller?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Yes, I am. </a:t>
            </a:r>
            <a:r>
              <a:rPr lang="en-US" altLang="zh-CN" b="1" u="sng" dirty="0">
                <a:solidFill>
                  <a:schemeClr val="tx1"/>
                </a:solidFill>
                <a:cs typeface="Times New Roman" panose="02020603050405020304" pitchFamily="18" charset="0"/>
              </a:rPr>
              <a:t>I’m taller now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than </a:t>
            </a:r>
            <a:r>
              <a:rPr lang="en-US" altLang="zh-CN" b="1" u="sng" dirty="0">
                <a:solidFill>
                  <a:schemeClr val="tx1"/>
                </a:solidFill>
                <a:cs typeface="Times New Roman" panose="02020603050405020304" pitchFamily="18" charset="0"/>
              </a:rPr>
              <a:t>I was two years ago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442246" y="3221682"/>
            <a:ext cx="9454075" cy="238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Are you funnier?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cs typeface="Times New Roman" panose="02020603050405020304" pitchFamily="18" charset="0"/>
              </a:rPr>
              <a:t>. Are you more outgoing?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30985" y="4906645"/>
            <a:ext cx="1055560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Yes, I am. I</a:t>
            </a:r>
            <a:r>
              <a:rPr lang="en-US" altLang="zh-CN" b="1" u="sng" dirty="0">
                <a:solidFill>
                  <a:srgbClr val="FF0000"/>
                </a:solidFill>
              </a:rPr>
              <a:t>’m</a:t>
            </a:r>
            <a:r>
              <a:rPr lang="en-US" altLang="zh-CN" b="1" dirty="0">
                <a:solidFill>
                  <a:srgbClr val="FF0000"/>
                </a:solidFill>
              </a:rPr>
              <a:t> more outgoing now than</a:t>
            </a:r>
            <a:r>
              <a:rPr lang="en-US" altLang="zh-CN" b="1" u="sng" dirty="0">
                <a:solidFill>
                  <a:srgbClr val="FF0000"/>
                </a:solidFill>
              </a:rPr>
              <a:t> I was</a:t>
            </a:r>
            <a:r>
              <a:rPr lang="en-US" altLang="zh-CN" b="1" dirty="0">
                <a:solidFill>
                  <a:srgbClr val="FF0000"/>
                </a:solidFill>
              </a:rPr>
              <a:t> two years ago.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30350" y="3790315"/>
            <a:ext cx="967994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Yes, I am. I</a:t>
            </a:r>
            <a:r>
              <a:rPr lang="en-US" altLang="zh-CN" b="1" u="sng" dirty="0">
                <a:solidFill>
                  <a:srgbClr val="FF0000"/>
                </a:solidFill>
              </a:rPr>
              <a:t>’m</a:t>
            </a:r>
            <a:r>
              <a:rPr lang="en-US" altLang="zh-CN" b="1" dirty="0">
                <a:solidFill>
                  <a:srgbClr val="FF0000"/>
                </a:solidFill>
              </a:rPr>
              <a:t> funnier now than</a:t>
            </a:r>
            <a:r>
              <a:rPr lang="en-US" altLang="zh-CN" b="1" u="sng" dirty="0">
                <a:solidFill>
                  <a:srgbClr val="FF0000"/>
                </a:solidFill>
              </a:rPr>
              <a:t> I was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two years </a:t>
            </a:r>
            <a:r>
              <a:rPr lang="en-US" altLang="zh-CN" b="1" dirty="0">
                <a:solidFill>
                  <a:srgbClr val="FF0000"/>
                </a:solidFill>
              </a:rPr>
              <a:t>ago.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5" y="548497"/>
            <a:ext cx="1146653" cy="11466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43472" y="1005621"/>
            <a:ext cx="8351838" cy="25209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4. Do you study English harder?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5. Do you sing better?</a:t>
            </a:r>
            <a:endParaRPr lang="en-US" altLang="zh-CN" dirty="0" smtClean="0">
              <a:latin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36930" y="1583055"/>
            <a:ext cx="1126363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Yes, I do. I </a:t>
            </a:r>
            <a:r>
              <a:rPr lang="en-US" altLang="zh-CN" b="1" u="sng" dirty="0">
                <a:solidFill>
                  <a:srgbClr val="FF0000"/>
                </a:solidFill>
              </a:rPr>
              <a:t>study</a:t>
            </a:r>
            <a:r>
              <a:rPr lang="en-US" altLang="zh-CN" b="1" dirty="0">
                <a:solidFill>
                  <a:srgbClr val="FF0000"/>
                </a:solidFill>
              </a:rPr>
              <a:t> English harder now than </a:t>
            </a:r>
            <a:r>
              <a:rPr lang="en-US" altLang="zh-CN" b="1" u="sng" dirty="0">
                <a:solidFill>
                  <a:srgbClr val="FF0000"/>
                </a:solidFill>
              </a:rPr>
              <a:t>I did</a:t>
            </a:r>
            <a:r>
              <a:rPr lang="en-US" altLang="zh-CN" b="1" dirty="0">
                <a:solidFill>
                  <a:srgbClr val="FF0000"/>
                </a:solidFill>
              </a:rPr>
              <a:t> two years ago.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34947" y="2780928"/>
            <a:ext cx="9432552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Yes, I do. I </a:t>
            </a:r>
            <a:r>
              <a:rPr lang="en-US" altLang="zh-CN" b="1" u="sng" dirty="0">
                <a:solidFill>
                  <a:srgbClr val="FF0000"/>
                </a:solidFill>
              </a:rPr>
              <a:t>sing</a:t>
            </a:r>
            <a:r>
              <a:rPr lang="en-US" altLang="zh-CN" b="1" dirty="0">
                <a:solidFill>
                  <a:srgbClr val="FF0000"/>
                </a:solidFill>
              </a:rPr>
              <a:t> better now than </a:t>
            </a:r>
            <a:r>
              <a:rPr lang="en-US" altLang="zh-CN" b="1" u="sng" dirty="0">
                <a:solidFill>
                  <a:srgbClr val="FF0000"/>
                </a:solidFill>
              </a:rPr>
              <a:t>I did</a:t>
            </a:r>
            <a:r>
              <a:rPr lang="en-US" altLang="zh-CN" b="1" dirty="0">
                <a:solidFill>
                  <a:srgbClr val="FF0000"/>
                </a:solidFill>
              </a:rPr>
              <a:t> two years ago.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127760" y="3933190"/>
            <a:ext cx="1023747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solidFill>
                  <a:srgbClr val="009900"/>
                </a:solidFill>
              </a:rPr>
              <a:t>当</a:t>
            </a:r>
            <a:r>
              <a:rPr lang="en-US" altLang="zh-CN" b="1" dirty="0">
                <a:solidFill>
                  <a:srgbClr val="009900"/>
                </a:solidFill>
              </a:rPr>
              <a:t>than</a:t>
            </a:r>
            <a:r>
              <a:rPr lang="zh-CN" altLang="en-US" b="1" dirty="0">
                <a:solidFill>
                  <a:srgbClr val="009900"/>
                </a:solidFill>
              </a:rPr>
              <a:t>前后所使用的动词相同时，可用</a:t>
            </a:r>
            <a:r>
              <a:rPr lang="zh-CN" altLang="en-US" b="1" dirty="0">
                <a:solidFill>
                  <a:srgbClr val="009900"/>
                </a:solidFill>
                <a:sym typeface="+mn-ea"/>
              </a:rPr>
              <a:t>助动词</a:t>
            </a:r>
            <a:r>
              <a:rPr lang="zh-CN" altLang="en-US" b="1" dirty="0">
                <a:solidFill>
                  <a:srgbClr val="009900"/>
                </a:solidFill>
              </a:rPr>
              <a:t>代替。</a:t>
            </a:r>
            <a:r>
              <a:rPr lang="en-US" altLang="zh-CN" b="1" dirty="0">
                <a:solidFill>
                  <a:srgbClr val="009900"/>
                </a:solidFill>
              </a:rPr>
              <a:t> 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784" y="3592347"/>
            <a:ext cx="4130889" cy="2748807"/>
          </a:xfrm>
          <a:prstGeom prst="rect">
            <a:avLst/>
          </a:prstGeom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1070659" y="1840819"/>
            <a:ext cx="5328592" cy="1251053"/>
          </a:xfrm>
          <a:prstGeom prst="wedgeRoundRectCallout">
            <a:avLst>
              <a:gd name="adj1" fmla="val 23949"/>
              <a:gd name="adj2" fmla="val 107828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you like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singing competition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yesterday, Anna?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7464152" y="2009709"/>
            <a:ext cx="3816424" cy="1206351"/>
          </a:xfrm>
          <a:prstGeom prst="wedgeRoundRectCallout">
            <a:avLst>
              <a:gd name="adj1" fmla="val -41534"/>
              <a:gd name="adj2" fmla="val 94770"/>
              <a:gd name="adj3" fmla="val 16667"/>
            </a:avLst>
          </a:prstGeom>
          <a:noFill/>
          <a:ln w="25400" algn="ctr">
            <a:solidFill>
              <a:srgbClr val="00B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Oh, it was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fantastic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Nelly sang so well.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92855" y="692937"/>
            <a:ext cx="2664295" cy="119150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716280" indent="-716280"/>
            <a:r>
              <a:rPr lang="en-US" altLang="zh-CN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极</a:t>
            </a: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好的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了不起的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8062" y="3265851"/>
            <a:ext cx="2736303" cy="127852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44500" marR="0" lvl="0" indent="-444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kumimoji="0" lang="zh-CN" altLang="en-US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比赛</a:t>
            </a:r>
            <a:r>
              <a:rPr kumimoji="0" lang="en-US" altLang="zh-CN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zh-CN" altLang="en-US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竞赛</a:t>
            </a:r>
            <a:r>
              <a:rPr kumimoji="0" lang="en-US" altLang="zh-CN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  <a:r>
              <a:rPr kumimoji="0" lang="zh-CN" altLang="en-US" b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竞争</a:t>
            </a:r>
            <a:endParaRPr kumimoji="0" lang="en-US" altLang="zh-CN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59605" y="442804"/>
            <a:ext cx="47682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conversation.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41825" y="6309360"/>
            <a:ext cx="3764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            Anna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6" grpId="0" bldLvl="0" animBg="1"/>
      <p:bldP spid="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824" y="1844824"/>
            <a:ext cx="4130889" cy="2748807"/>
          </a:xfrm>
          <a:prstGeom prst="rect">
            <a:avLst/>
          </a:prstGeom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983432" y="516612"/>
            <a:ext cx="4715592" cy="1153344"/>
          </a:xfrm>
          <a:prstGeom prst="wedgeRoundRectCallout">
            <a:avLst>
              <a:gd name="adj1" fmla="val 40388"/>
              <a:gd name="adj2" fmla="val 89661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think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Lisa sang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than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Nelly.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816080" y="739444"/>
            <a:ext cx="4680520" cy="678631"/>
          </a:xfrm>
          <a:prstGeom prst="wedgeRoundRectCallout">
            <a:avLst>
              <a:gd name="adj1" fmla="val -38228"/>
              <a:gd name="adj2" fmla="val 94383"/>
              <a:gd name="adj3" fmla="val 16667"/>
            </a:avLst>
          </a:prstGeom>
          <a:noFill/>
          <a:ln w="25400" algn="ctr">
            <a:solidFill>
              <a:srgbClr val="00B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was Lisa?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58737" y="1636991"/>
            <a:ext cx="3164327" cy="125614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pron. &amp; adj. </a:t>
            </a:r>
            <a:endParaRPr lang="en-US" altLang="zh-CN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哪一个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哪一些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839416" y="3140968"/>
            <a:ext cx="3096344" cy="2668210"/>
          </a:xfrm>
          <a:prstGeom prst="wedgeRoundRectCallout">
            <a:avLst>
              <a:gd name="adj1" fmla="val 76384"/>
              <a:gd name="adj2" fmla="val -60063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shorter hair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think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 sang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clearly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Nelly.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8871705" y="3965291"/>
            <a:ext cx="2880320" cy="1872208"/>
          </a:xfrm>
          <a:prstGeom prst="wedgeRoundRectCallout">
            <a:avLst>
              <a:gd name="adj1" fmla="val -63072"/>
              <a:gd name="adj2" fmla="val -51427"/>
              <a:gd name="adj3" fmla="val 16667"/>
            </a:avLst>
          </a:prstGeom>
          <a:noFill/>
          <a:ln w="25400" algn="ctr">
            <a:solidFill>
              <a:srgbClr val="00B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but Nelly danced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Lisa.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79777" y="5023917"/>
            <a:ext cx="3960440" cy="100811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03275" indent="-803275"/>
            <a:r>
              <a:rPr lang="en-US" altLang="zh-CN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清楚地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清晰地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明白地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694555" y="4512310"/>
            <a:ext cx="3764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            Anna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848" y="3140968"/>
            <a:ext cx="4608512" cy="3066630"/>
          </a:xfrm>
          <a:prstGeom prst="rect">
            <a:avLst/>
          </a:prstGeom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1343472" y="592671"/>
            <a:ext cx="4032448" cy="1768621"/>
          </a:xfrm>
          <a:prstGeom prst="wedgeRoundRectCallout">
            <a:avLst>
              <a:gd name="adj1" fmla="val 48134"/>
              <a:gd name="adj2" fmla="val 113182"/>
              <a:gd name="adj3" fmla="val 16667"/>
            </a:avLst>
          </a:prstGeom>
          <a:noFill/>
          <a:ln w="25400" algn="ctr">
            <a:solidFill>
              <a:srgbClr val="CC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Lisa really wanted to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though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456040" y="375058"/>
            <a:ext cx="5328592" cy="2468029"/>
          </a:xfrm>
          <a:prstGeom prst="wedgeRoundRectCallout">
            <a:avLst>
              <a:gd name="adj1" fmla="val -19296"/>
              <a:gd name="adj2" fmla="val 65759"/>
              <a:gd name="adj3" fmla="val 16667"/>
            </a:avLst>
          </a:prstGeom>
          <a:noFill/>
          <a:ln w="25400" algn="ctr">
            <a:solidFill>
              <a:srgbClr val="00B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Well, everyone wants to win. But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thing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something new and have fun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7428" y="2769493"/>
            <a:ext cx="3240360" cy="7429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获胜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赢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赢得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4663" y="4056009"/>
            <a:ext cx="4045890" cy="123654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不过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可是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然而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conj. 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799965" y="6309360"/>
            <a:ext cx="3764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            Anna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20060" y="764749"/>
            <a:ext cx="12168505" cy="600075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play the conversation.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Did you 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the singing competition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yesterday, Anna?</a:t>
            </a:r>
            <a:endParaRPr lang="en-US" altLang="zh-CN" b="1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Oh, it was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fantastic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! Nelly sang so well.</a:t>
            </a:r>
            <a:endParaRPr lang="zh-CN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Well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I think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Lisa sang better than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Nelly.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Oh,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which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one was Lisa?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The one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with shorter hair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I think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she sang more clearly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than </a:t>
            </a:r>
            <a:endParaRPr lang="en-US" altLang="zh-CN" b="1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            Nelly.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Yes, but Nelly danced better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than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Lisa.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Julie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You can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tell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that Lisa really wanted to win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, though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Anna</a:t>
            </a:r>
            <a:r>
              <a:rPr lang="zh-CN" altLang="en-US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Well, everyone wants to win. But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the most important thing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</a:t>
            </a:r>
            <a:endParaRPr lang="en-US" altLang="zh-CN" b="1" dirty="0"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               is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to learn something new and have fun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1055440" y="1718954"/>
            <a:ext cx="10369241" cy="3293209"/>
          </a:xfrm>
          <a:prstGeom prst="rect">
            <a:avLst/>
          </a:prstGeom>
          <a:solidFill>
            <a:srgbClr val="FFFFFF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Anna liked the singing competition. It was ________. Julie thought Lisa, the one with _______ hair, sang ______ and ___________ than Nelly. Anna thought Nelly danced ______ than Lisa. All in all, 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thing is to learn something new and have fun.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1066395" y="980627"/>
            <a:ext cx="968652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cs typeface="Arial" panose="020B0604020202020204" pitchFamily="34" charset="0"/>
              </a:rPr>
              <a:t>Fill in the blanks according</a:t>
            </a:r>
            <a:r>
              <a:rPr lang="zh-CN" altLang="en-US" b="1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cs typeface="Arial" panose="020B0604020202020204" pitchFamily="34" charset="0"/>
              </a:rPr>
              <a:t>to the conversation.</a:t>
            </a:r>
            <a:endParaRPr lang="en-US" altLang="zh-CN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352268" name="Text Box 12"/>
          <p:cNvSpPr txBox="1">
            <a:spLocks noChangeArrowheads="1"/>
          </p:cNvSpPr>
          <p:nvPr/>
        </p:nvSpPr>
        <p:spPr bwMode="auto">
          <a:xfrm>
            <a:off x="8508306" y="1777165"/>
            <a:ext cx="19081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fantastic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69" name="Text Box 13"/>
          <p:cNvSpPr txBox="1">
            <a:spLocks noChangeArrowheads="1"/>
          </p:cNvSpPr>
          <p:nvPr/>
        </p:nvSpPr>
        <p:spPr bwMode="auto">
          <a:xfrm>
            <a:off x="5752405" y="2384747"/>
            <a:ext cx="19081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shorter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70" name="Text Box 14"/>
          <p:cNvSpPr txBox="1">
            <a:spLocks noChangeArrowheads="1"/>
          </p:cNvSpPr>
          <p:nvPr/>
        </p:nvSpPr>
        <p:spPr bwMode="auto">
          <a:xfrm>
            <a:off x="9048056" y="2386335"/>
            <a:ext cx="13684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71" name="Text Box 15"/>
          <p:cNvSpPr txBox="1">
            <a:spLocks noChangeArrowheads="1"/>
          </p:cNvSpPr>
          <p:nvPr/>
        </p:nvSpPr>
        <p:spPr bwMode="auto">
          <a:xfrm>
            <a:off x="1055440" y="3024245"/>
            <a:ext cx="27717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more clearly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72" name="Text Box 16"/>
          <p:cNvSpPr txBox="1">
            <a:spLocks noChangeArrowheads="1"/>
          </p:cNvSpPr>
          <p:nvPr/>
        </p:nvSpPr>
        <p:spPr bwMode="auto">
          <a:xfrm>
            <a:off x="1112667" y="3657342"/>
            <a:ext cx="16557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better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2273" name="Rectangle 17"/>
          <p:cNvSpPr>
            <a:spLocks noChangeArrowheads="1"/>
          </p:cNvSpPr>
          <p:nvPr/>
        </p:nvSpPr>
        <p:spPr bwMode="auto">
          <a:xfrm>
            <a:off x="6701984" y="3657342"/>
            <a:ext cx="2906712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most important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2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2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2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54088" y="1986000"/>
            <a:ext cx="10525974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Compare your parents. Check (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) who is smarter, funnier, etc. in the chart. Then ask your partner about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his / her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parents.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6431" name="Text Box 47"/>
          <p:cNvSpPr txBox="1">
            <a:spLocks noChangeArrowheads="1"/>
          </p:cNvSpPr>
          <p:nvPr/>
        </p:nvSpPr>
        <p:spPr bwMode="auto">
          <a:xfrm>
            <a:off x="1462307" y="4069238"/>
            <a:ext cx="8568109" cy="12741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628650" indent="-628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A:</a:t>
            </a:r>
            <a:r>
              <a:rPr lang="en-US" altLang="zh-CN" b="1" dirty="0"/>
              <a:t> Who is smarter, your mother or your father?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9900"/>
                </a:solidFill>
              </a:rPr>
              <a:t>B:</a:t>
            </a:r>
            <a:r>
              <a:rPr lang="en-US" altLang="zh-CN" b="1" dirty="0"/>
              <a:t> I think my mother is smarter than my father.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204112"/>
            <a:ext cx="1270963" cy="1270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14" y="954869"/>
            <a:ext cx="3607802" cy="9694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590912" y="1016421"/>
            <a:ext cx="5184576" cy="5794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/>
              <a:t>形容词或副词比较级的</a:t>
            </a:r>
            <a:r>
              <a:rPr lang="zh-CN" altLang="en-US" b="1" dirty="0" smtClean="0"/>
              <a:t>构成</a:t>
            </a:r>
            <a:endParaRPr lang="en-US" altLang="zh-CN" b="1" dirty="0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271464" y="2949241"/>
            <a:ext cx="10801200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en-US" altLang="zh-CN" b="1" dirty="0"/>
              <a:t>3</a:t>
            </a:r>
            <a:r>
              <a:rPr kumimoji="1" lang="en-US" altLang="zh-CN" b="1" dirty="0" smtClean="0"/>
              <a:t>. </a:t>
            </a:r>
            <a:r>
              <a:rPr kumimoji="1" lang="zh-CN" altLang="en-US" b="1" dirty="0" smtClean="0"/>
              <a:t>重读</a:t>
            </a:r>
            <a:r>
              <a:rPr kumimoji="1" lang="zh-CN" altLang="en-US" b="1" dirty="0"/>
              <a:t>闭音节</a:t>
            </a:r>
            <a:r>
              <a:rPr kumimoji="1" lang="zh-CN" altLang="en-US" b="1" dirty="0" smtClean="0"/>
              <a:t>词词尾</a:t>
            </a:r>
            <a:r>
              <a:rPr kumimoji="1" lang="zh-CN" altLang="en-US" b="1" dirty="0"/>
              <a:t>只有一个辅音字母时，双写该辅音字母</a:t>
            </a:r>
            <a:r>
              <a:rPr kumimoji="1" lang="en-US" altLang="zh-CN" b="1" dirty="0"/>
              <a:t>, </a:t>
            </a:r>
            <a:r>
              <a:rPr kumimoji="1" lang="zh-CN" altLang="en-US" b="1" dirty="0"/>
              <a:t>再加 </a:t>
            </a:r>
            <a:r>
              <a:rPr kumimoji="1" lang="en-US" altLang="zh-CN" b="1" dirty="0"/>
              <a:t>-</a:t>
            </a:r>
            <a:r>
              <a:rPr kumimoji="1" lang="en-US" altLang="zh-CN" b="1" dirty="0" err="1"/>
              <a:t>er</a:t>
            </a:r>
            <a:endParaRPr lang="en-US" altLang="zh-CN" b="1" dirty="0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271464" y="4115269"/>
            <a:ext cx="10657184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28650" indent="-628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0850" indent="-450850" eaLnBrk="1" hangingPunct="1">
              <a:lnSpc>
                <a:spcPct val="115000"/>
              </a:lnSpc>
            </a:pPr>
            <a:r>
              <a:rPr kumimoji="1" lang="en-US" altLang="zh-CN" b="1" dirty="0" smtClean="0"/>
              <a:t>4. </a:t>
            </a:r>
            <a:r>
              <a:rPr kumimoji="1" lang="zh-CN" altLang="en-US" b="1" dirty="0" smtClean="0"/>
              <a:t>以</a:t>
            </a:r>
            <a:r>
              <a:rPr kumimoji="1" lang="zh-CN" altLang="en-US" b="1" dirty="0"/>
              <a:t>“辅音字母</a:t>
            </a:r>
            <a:r>
              <a:rPr kumimoji="1" lang="en-US" altLang="zh-CN" b="1" dirty="0"/>
              <a:t>+y”</a:t>
            </a:r>
            <a:r>
              <a:rPr kumimoji="1" lang="zh-CN" altLang="en-US" b="1" dirty="0"/>
              <a:t>结尾的双音节词，先</a:t>
            </a:r>
            <a:r>
              <a:rPr kumimoji="1" lang="zh-CN" altLang="en-US" b="1" dirty="0" smtClean="0"/>
              <a:t>把</a:t>
            </a:r>
            <a:r>
              <a:rPr kumimoji="1" lang="en-US" altLang="zh-CN" b="1" dirty="0"/>
              <a:t> </a:t>
            </a:r>
            <a:r>
              <a:rPr kumimoji="1" lang="en-US" altLang="zh-CN" b="1" dirty="0" smtClean="0"/>
              <a:t>“y</a:t>
            </a:r>
            <a:r>
              <a:rPr kumimoji="1" lang="en-US" altLang="zh-CN" b="1" dirty="0"/>
              <a:t>”</a:t>
            </a:r>
            <a:r>
              <a:rPr kumimoji="1" lang="zh-CN" altLang="en-US" b="1" dirty="0" smtClean="0"/>
              <a:t>改为</a:t>
            </a:r>
            <a:r>
              <a:rPr kumimoji="1" lang="en-US" altLang="zh-CN" b="1" dirty="0" smtClean="0"/>
              <a:t>“</a:t>
            </a:r>
            <a:r>
              <a:rPr kumimoji="1" lang="en-US" altLang="zh-CN" b="1" dirty="0" err="1" smtClean="0"/>
              <a:t>i</a:t>
            </a:r>
            <a:r>
              <a:rPr kumimoji="1" lang="en-US" altLang="zh-CN" b="1" dirty="0"/>
              <a:t>”</a:t>
            </a:r>
            <a:r>
              <a:rPr kumimoji="1" lang="zh-CN" altLang="en-US" b="1" dirty="0"/>
              <a:t>，再加 </a:t>
            </a:r>
            <a:r>
              <a:rPr kumimoji="1" lang="en-US" altLang="zh-CN" b="1" dirty="0"/>
              <a:t>-</a:t>
            </a:r>
            <a:r>
              <a:rPr kumimoji="1" lang="en-US" altLang="zh-CN" b="1" dirty="0" err="1"/>
              <a:t>er</a:t>
            </a:r>
            <a:endParaRPr lang="en-US" altLang="zh-CN" b="1" dirty="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1271464" y="2364466"/>
            <a:ext cx="5868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2. </a:t>
            </a:r>
            <a:r>
              <a:rPr kumimoji="1" lang="zh-CN" altLang="en-US" b="1" dirty="0" smtClean="0"/>
              <a:t>以字母</a:t>
            </a:r>
            <a:r>
              <a:rPr lang="en-US" altLang="zh-CN" b="1" dirty="0"/>
              <a:t>e</a:t>
            </a:r>
            <a:r>
              <a:rPr lang="zh-CN" altLang="en-US" b="1" dirty="0"/>
              <a:t>结尾</a:t>
            </a:r>
            <a:r>
              <a:rPr lang="zh-CN" altLang="en-US" b="1" dirty="0" smtClean="0"/>
              <a:t>的词</a:t>
            </a:r>
            <a:r>
              <a:rPr lang="en-US" altLang="zh-CN" b="1" dirty="0" smtClean="0"/>
              <a:t>, </a:t>
            </a:r>
            <a:r>
              <a:rPr lang="zh-CN" altLang="en-US" b="1" dirty="0" smtClean="0"/>
              <a:t>在词尾加</a:t>
            </a:r>
            <a:r>
              <a:rPr lang="en-US" altLang="zh-CN" b="1" dirty="0" smtClean="0"/>
              <a:t>-r</a:t>
            </a:r>
            <a:r>
              <a:rPr kumimoji="1" lang="en-US" altLang="zh-CN" b="1" dirty="0" smtClean="0"/>
              <a:t> </a:t>
            </a:r>
            <a:endParaRPr kumimoji="1" lang="en-US" altLang="zh-CN" b="1" dirty="0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71464" y="1764912"/>
            <a:ext cx="37451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1. </a:t>
            </a:r>
            <a:r>
              <a:rPr kumimoji="1" lang="zh-CN" altLang="en-US" b="1" dirty="0"/>
              <a:t>一般在</a:t>
            </a:r>
            <a:r>
              <a:rPr lang="zh-CN" altLang="en-US" b="1" dirty="0" smtClean="0"/>
              <a:t>词尾加</a:t>
            </a:r>
            <a:r>
              <a:rPr lang="en-US" altLang="zh-CN" b="1" dirty="0" smtClean="0"/>
              <a:t>-</a:t>
            </a:r>
            <a:r>
              <a:rPr lang="en-US" altLang="zh-CN" b="1" dirty="0" err="1" smtClean="0"/>
              <a:t>er</a:t>
            </a:r>
            <a:r>
              <a:rPr kumimoji="1" lang="en-US" altLang="zh-CN" b="1" dirty="0" smtClean="0"/>
              <a:t> </a:t>
            </a:r>
            <a:endParaRPr kumimoji="1" lang="en-US" altLang="zh-CN" b="1" dirty="0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71464" y="5237856"/>
            <a:ext cx="8496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5. </a:t>
            </a:r>
            <a:r>
              <a:rPr lang="zh-CN" altLang="en-US" b="1" dirty="0"/>
              <a:t>多音节词</a:t>
            </a:r>
            <a:r>
              <a:rPr kumimoji="1" lang="zh-CN" altLang="en-US" b="1" dirty="0"/>
              <a:t>和</a:t>
            </a:r>
            <a:r>
              <a:rPr lang="zh-CN" altLang="en-US" b="1" dirty="0"/>
              <a:t>部分双音节</a:t>
            </a:r>
            <a:r>
              <a:rPr kumimoji="1" lang="zh-CN" altLang="en-US" b="1" dirty="0"/>
              <a:t>词前加</a:t>
            </a:r>
            <a:r>
              <a:rPr lang="en-US" altLang="zh-CN" b="1" dirty="0"/>
              <a:t>more</a:t>
            </a:r>
            <a:endParaRPr lang="zh-CN" altLang="en-US" b="1" dirty="0"/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8032626" y="1737162"/>
            <a:ext cx="2808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tall </a:t>
            </a:r>
            <a:r>
              <a:rPr lang="en-US" altLang="zh-CN" b="1" dirty="0">
                <a:solidFill>
                  <a:srgbClr val="FF0000"/>
                </a:solidFill>
              </a:rPr>
              <a:t>– taller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8032626" y="2282340"/>
            <a:ext cx="25193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nice – nicer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25"/>
          <p:cNvSpPr txBox="1">
            <a:spLocks noChangeArrowheads="1"/>
          </p:cNvSpPr>
          <p:nvPr/>
        </p:nvSpPr>
        <p:spPr bwMode="auto">
          <a:xfrm>
            <a:off x="8032626" y="3518820"/>
            <a:ext cx="29902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thin </a:t>
            </a:r>
            <a:r>
              <a:rPr lang="en-US" altLang="zh-CN" b="1" dirty="0">
                <a:solidFill>
                  <a:srgbClr val="FF0000"/>
                </a:solidFill>
              </a:rPr>
              <a:t>– </a:t>
            </a:r>
            <a:r>
              <a:rPr lang="en-US" altLang="zh-CN" b="1" dirty="0" smtClean="0">
                <a:solidFill>
                  <a:srgbClr val="FF0000"/>
                </a:solidFill>
              </a:rPr>
              <a:t>thinner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8034858" y="4635427"/>
            <a:ext cx="3527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funny – funnier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7060542" y="5721205"/>
            <a:ext cx="47524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outgoing </a:t>
            </a:r>
            <a:r>
              <a:rPr lang="en-US" altLang="zh-CN" b="1" dirty="0">
                <a:solidFill>
                  <a:srgbClr val="FF0000"/>
                </a:solidFill>
              </a:rPr>
              <a:t>– more </a:t>
            </a:r>
            <a:r>
              <a:rPr lang="en-US" altLang="zh-CN" b="1" dirty="0" smtClean="0">
                <a:solidFill>
                  <a:srgbClr val="FF0000"/>
                </a:solidFill>
              </a:rPr>
              <a:t>outgoing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67" y="177060"/>
            <a:ext cx="3058588" cy="7023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49177" grpId="0"/>
      <p:bldP spid="2" grpId="0"/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35560" y="1196752"/>
          <a:ext cx="8127999" cy="50779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Mother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933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Father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933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smart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funny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work hard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outgoing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friendly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sing well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5807968" y="1916832"/>
            <a:ext cx="1008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endParaRPr lang="en-US" altLang="zh-CN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484784"/>
            <a:ext cx="11630285" cy="4392488"/>
          </a:xfrm>
        </p:spPr>
        <p:txBody>
          <a:bodyPr/>
          <a:lstStyle/>
          <a:p>
            <a:pPr marL="446405" indent="-4464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brother Bob is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hard-working than me, but I am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him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(2021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贵州毕节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A. most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funnier   	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most; funniest    	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C. more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fun     	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more;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funnier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brother is much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me now. He grows really fast.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tall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taller    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tallest 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tallest                      (2021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广西河池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2917" name="Rectangle 5"/>
          <p:cNvSpPr>
            <a:spLocks noChangeArrowheads="1"/>
          </p:cNvSpPr>
          <p:nvPr/>
        </p:nvSpPr>
        <p:spPr bwMode="auto">
          <a:xfrm>
            <a:off x="4282342" y="1572722"/>
            <a:ext cx="4778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764704"/>
            <a:ext cx="2955037" cy="8080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27848" y="3933056"/>
            <a:ext cx="45878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7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>
          <a:xfrm>
            <a:off x="773004" y="692697"/>
            <a:ext cx="11011627" cy="237626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Jane has become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before. She can express herself in public now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(2021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辽宁朝阳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A. much outgoing	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most outgoing	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more outgoing	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less outgoing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4583832" y="764704"/>
            <a:ext cx="477837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73004" y="3140968"/>
            <a:ext cx="11155644" cy="309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6405" indent="-4464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Guilin isn’t as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 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Beijing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(2021</a:t>
            </a:r>
            <a:r>
              <a:rPr lang="zh-CN" altLang="en-US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广西桂林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A. big		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B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bigger	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biggest</a:t>
            </a:r>
            <a:endParaRPr lang="en-US" altLang="zh-CN" b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Dr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Yuan </a:t>
            </a:r>
            <a:r>
              <a:rPr lang="en-US" altLang="zh-CN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Longping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 a dream that he could develop rice as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 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peanuts (</a:t>
            </a:r>
            <a:r>
              <a:rPr lang="zh-CN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花生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(2021</a:t>
            </a:r>
            <a:r>
              <a:rPr lang="zh-CN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湖北黄石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large   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largest	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larger        D</a:t>
            </a:r>
            <a:r>
              <a:rPr lang="en-US" altLang="zh-CN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altLang="zh-CN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endParaRPr lang="en-US" altLang="zh-CN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78811" y="3212976"/>
            <a:ext cx="4778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91544" y="5013176"/>
            <a:ext cx="4778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0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51384" y="1178409"/>
            <a:ext cx="1137726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553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1010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3207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892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464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036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608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61950" indent="-361950" eaLnBrk="1" hangingPunct="1">
              <a:lnSpc>
                <a:spcPct val="12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I think there’s no need to buy such </a:t>
            </a:r>
            <a:r>
              <a:rPr lang="en-US" altLang="zh-CN" b="1" dirty="0" smtClean="0"/>
              <a:t>an </a:t>
            </a:r>
            <a:r>
              <a:rPr lang="en-US" altLang="zh-CN" b="1" dirty="0"/>
              <a:t>expensive coat for a kid. I’d like </a:t>
            </a:r>
            <a:r>
              <a:rPr lang="en-US" altLang="zh-CN" b="1" dirty="0" smtClean="0"/>
              <a:t>a ____ one.</a:t>
            </a:r>
            <a:r>
              <a:rPr lang="zh-CN" altLang="en-US" b="1" dirty="0"/>
              <a:t> </a:t>
            </a:r>
            <a:r>
              <a:rPr lang="zh-CN" altLang="en-US" b="1" dirty="0" smtClean="0"/>
              <a:t>                                              </a:t>
            </a:r>
            <a:r>
              <a:rPr lang="en-US" altLang="zh-CN" b="1" dirty="0" smtClean="0"/>
              <a:t>(2021</a:t>
            </a:r>
            <a:r>
              <a:rPr lang="zh-CN" altLang="en-US" b="1" dirty="0" smtClean="0"/>
              <a:t>四川广元</a:t>
            </a:r>
            <a:r>
              <a:rPr lang="en-US" altLang="zh-CN" b="1" dirty="0" smtClean="0"/>
              <a:t>)</a:t>
            </a:r>
            <a:endParaRPr lang="en-US" altLang="zh-CN" b="1" dirty="0"/>
          </a:p>
          <a:p>
            <a:pPr marL="892175" indent="-892175" eaLnBrk="1" hangingPunct="1">
              <a:lnSpc>
                <a:spcPct val="120000"/>
              </a:lnSpc>
            </a:pPr>
            <a:r>
              <a:rPr lang="en-US" altLang="zh-CN" b="1" dirty="0" smtClean="0"/>
              <a:t>   A</a:t>
            </a:r>
            <a:r>
              <a:rPr lang="en-US" altLang="zh-CN" b="1" dirty="0"/>
              <a:t>. cheap	</a:t>
            </a:r>
            <a:r>
              <a:rPr lang="en-US" altLang="zh-CN" b="1" dirty="0" smtClean="0"/>
              <a:t>        B</a:t>
            </a:r>
            <a:r>
              <a:rPr lang="en-US" altLang="zh-CN" b="1" dirty="0"/>
              <a:t>. </a:t>
            </a:r>
            <a:r>
              <a:rPr lang="en-US" altLang="zh-CN" b="1" dirty="0" smtClean="0"/>
              <a:t>cheaper         C</a:t>
            </a:r>
            <a:r>
              <a:rPr lang="en-US" altLang="zh-CN" b="1" dirty="0"/>
              <a:t>. cheapest	</a:t>
            </a:r>
            <a:r>
              <a:rPr lang="en-US" altLang="zh-CN" b="1" dirty="0" smtClean="0"/>
              <a:t>   D</a:t>
            </a:r>
            <a:r>
              <a:rPr lang="en-US" altLang="zh-CN" b="1" dirty="0"/>
              <a:t>. lower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783632" y="181858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384" y="3212976"/>
            <a:ext cx="11377264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b="1" dirty="0" smtClean="0"/>
              <a:t>7. Credit </a:t>
            </a:r>
            <a:r>
              <a:rPr lang="en-US" altLang="zh-CN" b="1" dirty="0"/>
              <a:t>cards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信用卡</a:t>
            </a:r>
            <a:r>
              <a:rPr lang="en-US" altLang="zh-CN" b="1" dirty="0" smtClean="0"/>
              <a:t>) matter </a:t>
            </a:r>
            <a:r>
              <a:rPr lang="en-US" altLang="zh-CN" b="1" dirty="0"/>
              <a:t>a lot </a:t>
            </a:r>
            <a:r>
              <a:rPr lang="en-US" altLang="zh-CN" b="1" dirty="0" smtClean="0"/>
              <a:t>_____ </a:t>
            </a:r>
            <a:r>
              <a:rPr lang="en-US" altLang="zh-CN" b="1" dirty="0"/>
              <a:t>than before</a:t>
            </a:r>
            <a:r>
              <a:rPr lang="en-US" altLang="zh-CN" b="1" dirty="0" smtClean="0"/>
              <a:t>. We </a:t>
            </a:r>
            <a:r>
              <a:rPr lang="en-US" altLang="zh-CN" b="1" dirty="0"/>
              <a:t>usually pay with smart phones now.</a:t>
            </a:r>
            <a:endParaRPr lang="en-US" altLang="zh-CN" b="1" dirty="0"/>
          </a:p>
          <a:p>
            <a:pPr marL="446405" indent="-446405">
              <a:lnSpc>
                <a:spcPct val="120000"/>
              </a:lnSpc>
            </a:pPr>
            <a:r>
              <a:rPr lang="en-US" altLang="zh-CN" b="1" dirty="0" smtClean="0"/>
              <a:t>    A. little</a:t>
            </a:r>
            <a:r>
              <a:rPr lang="en-US" altLang="zh-CN" b="1" dirty="0"/>
              <a:t>	</a:t>
            </a:r>
            <a:r>
              <a:rPr lang="en-US" altLang="zh-CN" b="1" dirty="0" smtClean="0"/>
              <a:t>         B. fewer</a:t>
            </a:r>
            <a:r>
              <a:rPr lang="en-US" altLang="zh-CN" b="1" dirty="0"/>
              <a:t>	</a:t>
            </a:r>
            <a:r>
              <a:rPr lang="en-US" altLang="zh-CN" b="1" dirty="0" smtClean="0"/>
              <a:t>      C. less</a:t>
            </a:r>
            <a:r>
              <a:rPr lang="en-US" altLang="zh-CN" b="1" dirty="0"/>
              <a:t>	</a:t>
            </a:r>
            <a:r>
              <a:rPr lang="en-US" altLang="zh-CN" b="1" dirty="0" smtClean="0"/>
              <a:t>        D. more</a:t>
            </a:r>
            <a:endParaRPr lang="en-US" altLang="zh-CN" b="1" dirty="0"/>
          </a:p>
          <a:p>
            <a:pPr marL="892175" indent="-892175" algn="r">
              <a:lnSpc>
                <a:spcPct val="120000"/>
              </a:lnSpc>
            </a:pPr>
            <a:r>
              <a:rPr lang="en-US" altLang="zh-CN" b="1" dirty="0" smtClean="0"/>
              <a:t>(2021</a:t>
            </a:r>
            <a:r>
              <a:rPr lang="zh-CN" altLang="en-US" b="1" dirty="0" smtClean="0"/>
              <a:t>辽宁</a:t>
            </a:r>
            <a:r>
              <a:rPr lang="zh-CN" altLang="en-US" b="1" dirty="0"/>
              <a:t>营口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320136" y="3284984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541180" y="1144013"/>
            <a:ext cx="11459475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553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1010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3207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892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464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036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6087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61950" indent="-361950" eaLnBrk="1" hangingPunct="1">
              <a:lnSpc>
                <a:spcPct val="120000"/>
              </a:lnSpc>
            </a:pPr>
            <a:r>
              <a:rPr lang="en-US" altLang="zh-CN" b="1" dirty="0" smtClean="0"/>
              <a:t>8. —Lucy</a:t>
            </a:r>
            <a:r>
              <a:rPr lang="en-US" altLang="zh-CN" b="1" dirty="0"/>
              <a:t>, have you changed a mobile phone with 5G?</a:t>
            </a:r>
            <a:endParaRPr lang="en-US" altLang="zh-CN" b="1" dirty="0"/>
          </a:p>
          <a:p>
            <a:pPr marL="802005" indent="-802005" eaLnBrk="1" hangingPunct="1">
              <a:lnSpc>
                <a:spcPct val="120000"/>
              </a:lnSpc>
            </a:pPr>
            <a:r>
              <a:rPr lang="en-US" altLang="zh-CN" b="1" dirty="0" smtClean="0"/>
              <a:t>    —</a:t>
            </a:r>
            <a:r>
              <a:rPr lang="en-US" altLang="zh-CN" b="1" dirty="0"/>
              <a:t>Yes, I think the mobile phone with 5G can send videos much </a:t>
            </a:r>
            <a:r>
              <a:rPr lang="en-US" altLang="zh-CN" b="1" dirty="0" smtClean="0"/>
              <a:t>  ____ than </a:t>
            </a:r>
            <a:r>
              <a:rPr lang="en-US" altLang="zh-CN" b="1" dirty="0"/>
              <a:t>the one with 4G. </a:t>
            </a:r>
            <a:r>
              <a:rPr lang="en-US" altLang="zh-CN" b="1" dirty="0" smtClean="0"/>
              <a:t>                              (2021</a:t>
            </a:r>
            <a:r>
              <a:rPr lang="zh-CN" altLang="en-US" b="1" dirty="0"/>
              <a:t>湖北鄂州</a:t>
            </a:r>
            <a:r>
              <a:rPr lang="en-US" altLang="zh-CN" b="1" dirty="0" smtClean="0"/>
              <a:t>)</a:t>
            </a:r>
            <a:endParaRPr lang="en-US" altLang="zh-CN" b="1" dirty="0"/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b="1" dirty="0" smtClean="0"/>
              <a:t>    A. fast</a:t>
            </a:r>
            <a:r>
              <a:rPr lang="en-US" altLang="zh-CN" b="1" dirty="0"/>
              <a:t>		</a:t>
            </a:r>
            <a:r>
              <a:rPr lang="en-US" altLang="zh-CN" b="1" dirty="0" smtClean="0"/>
              <a:t>B</a:t>
            </a:r>
            <a:r>
              <a:rPr lang="en-US" altLang="zh-CN" b="1" dirty="0"/>
              <a:t>. fastest	</a:t>
            </a:r>
            <a:r>
              <a:rPr lang="en-US" altLang="zh-CN" b="1" dirty="0" smtClean="0"/>
              <a:t>      C</a:t>
            </a:r>
            <a:r>
              <a:rPr lang="en-US" altLang="zh-CN" b="1" dirty="0"/>
              <a:t>. the fastest	</a:t>
            </a:r>
            <a:r>
              <a:rPr lang="en-US" altLang="zh-CN" b="1" dirty="0" smtClean="0"/>
              <a:t> D</a:t>
            </a:r>
            <a:r>
              <a:rPr lang="en-US" altLang="zh-CN" b="1" dirty="0"/>
              <a:t>. faster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631504" y="2376776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849" y="3600070"/>
            <a:ext cx="11459475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b="1" dirty="0" smtClean="0"/>
              <a:t>9. Children usually play this kind of word game _____ than grown-ups.</a:t>
            </a: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                                       (</a:t>
            </a:r>
            <a:r>
              <a:rPr lang="en-US" altLang="zh-CN" b="1" dirty="0"/>
              <a:t>2021</a:t>
            </a:r>
            <a:r>
              <a:rPr lang="zh-CN" altLang="en-US" b="1" dirty="0"/>
              <a:t>福建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 marL="446405" indent="-446405">
              <a:lnSpc>
                <a:spcPct val="120000"/>
              </a:lnSpc>
            </a:pPr>
            <a:r>
              <a:rPr lang="en-US" altLang="zh-CN" b="1" dirty="0" smtClean="0"/>
              <a:t>    A</a:t>
            </a:r>
            <a:r>
              <a:rPr lang="en-US" altLang="zh-CN" b="1" dirty="0"/>
              <a:t>. well		</a:t>
            </a:r>
            <a:r>
              <a:rPr lang="en-US" altLang="zh-CN" b="1" dirty="0" smtClean="0"/>
              <a:t> B</a:t>
            </a:r>
            <a:r>
              <a:rPr lang="en-US" altLang="zh-CN" b="1" dirty="0"/>
              <a:t>. better	</a:t>
            </a:r>
            <a:r>
              <a:rPr lang="en-US" altLang="zh-CN" b="1" dirty="0" smtClean="0"/>
              <a:t>      C</a:t>
            </a:r>
            <a:r>
              <a:rPr lang="en-US" altLang="zh-CN" b="1" dirty="0"/>
              <a:t>. </a:t>
            </a:r>
            <a:r>
              <a:rPr lang="en-US" altLang="zh-CN" b="1" dirty="0" smtClean="0"/>
              <a:t>best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9192344" y="3653814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51384" y="1124744"/>
            <a:ext cx="11124188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I. </a:t>
            </a:r>
            <a:r>
              <a:rPr lang="zh-CN" altLang="en-US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语境及括号内所给单词的提示填空</a:t>
            </a:r>
            <a:r>
              <a:rPr lang="zh-CN" altLang="en-US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1. —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Is here quiet? </a:t>
            </a:r>
            <a:endParaRPr lang="en-US" altLang="zh-CN" b="1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—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Yes, but I know somewhere much _______(quiet).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2. Their house is as _______(big) as mine.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3. The math test was 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_____________(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difficult) than the English test. 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Few 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students passed (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通过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 the test.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4. She looks 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__________(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young) than me, but in fact she is 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much _______(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old).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5. Tina didn’t swim as _______(well) as Alice.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20" y="265651"/>
            <a:ext cx="4572396" cy="93276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20136" y="2311583"/>
            <a:ext cx="1438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34736" y="2914712"/>
            <a:ext cx="731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big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10497" y="3537712"/>
            <a:ext cx="2682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difficult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63322" y="4631004"/>
            <a:ext cx="1620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younger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07568" y="5290842"/>
            <a:ext cx="1199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older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721" y="5875617"/>
            <a:ext cx="891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well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7068" y="782167"/>
            <a:ext cx="11383588" cy="531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语境及所给提示词语，完成下列对话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go there / by car / long / by train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Q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__________________________________________________?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2005" lvl="0" indent="-80200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Yes, it does. It takes four hours by car and five hours by train.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Sam / early / Molly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Q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________________________________________?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2005" lvl="0" indent="-80200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No, he didn’t. Molly was a little _______. Sam arrived at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about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4:00, but Molly arrived at 3:35.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5480" y="1916832"/>
            <a:ext cx="912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Does it take longer to go there by train than by car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3512" y="4293096"/>
            <a:ext cx="6366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Did Sam arrive earlier than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Molly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32104" y="4904433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earlier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859847"/>
            <a:ext cx="10868643" cy="620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3. Mark / reach / high / </a:t>
            </a:r>
            <a:r>
              <a:rPr lang="en-US" altLang="zh-CN" b="1" dirty="0" smtClean="0">
                <a:cs typeface="Times New Roman" panose="02020603050405020304" pitchFamily="18" charset="0"/>
              </a:rPr>
              <a:t>Peter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Q</a:t>
            </a:r>
            <a:r>
              <a:rPr lang="en-US" altLang="zh-CN" b="1" dirty="0"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______________________________________________?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A</a:t>
            </a:r>
            <a:r>
              <a:rPr lang="en-US" altLang="zh-CN" b="1" dirty="0">
                <a:cs typeface="Times New Roman" panose="02020603050405020304" pitchFamily="18" charset="0"/>
              </a:rPr>
              <a:t>: No, he can’t. Mark isn’t as tall as Peter.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4. who / outgoing / Linda / Cindy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Q</a:t>
            </a:r>
            <a:r>
              <a:rPr lang="en-US" altLang="zh-CN" b="1" dirty="0"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______________________________________________?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b="1" dirty="0">
                <a:cs typeface="Times New Roman" panose="02020603050405020304" pitchFamily="18" charset="0"/>
              </a:rPr>
              <a:t>: I think Linda is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 </a:t>
            </a:r>
            <a:r>
              <a:rPr lang="en-US" altLang="zh-CN" b="1" dirty="0">
                <a:cs typeface="Times New Roman" panose="02020603050405020304" pitchFamily="18" charset="0"/>
              </a:rPr>
              <a:t>than Cindy. Cindy is very quiet.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7528" y="1556792"/>
            <a:ext cx="6480720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 Mark reach as high as Peter / Can Mark reach higher than Peter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91544" y="4337253"/>
            <a:ext cx="6950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Who is more outgoing, Linda or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Cindy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3872" y="5013176"/>
            <a:ext cx="2717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more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outgoing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400" y="1107786"/>
            <a:ext cx="11017224" cy="48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cs typeface="Times New Roman" panose="02020603050405020304" pitchFamily="18" charset="0"/>
              </a:rPr>
              <a:t>. Tim / play basketball / well / Dave / as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Q</a:t>
            </a:r>
            <a:r>
              <a:rPr lang="en-US" altLang="zh-CN" b="1" dirty="0"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_____________________________________________?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901700" indent="-901700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b="1" dirty="0">
                <a:cs typeface="Times New Roman" panose="02020603050405020304" pitchFamily="18" charset="0"/>
              </a:rPr>
              <a:t>: No, he doesn’t. Dave plays basketball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 </a:t>
            </a:r>
            <a:r>
              <a:rPr lang="en-US" altLang="zh-CN" b="1" dirty="0">
                <a:cs typeface="Times New Roman" panose="02020603050405020304" pitchFamily="18" charset="0"/>
              </a:rPr>
              <a:t>than </a:t>
            </a:r>
            <a:r>
              <a:rPr lang="en-US" altLang="zh-CN" b="1" dirty="0" smtClean="0">
                <a:cs typeface="Times New Roman" panose="02020603050405020304" pitchFamily="18" charset="0"/>
              </a:rPr>
              <a:t> Tim</a:t>
            </a:r>
            <a:r>
              <a:rPr lang="en-US" altLang="zh-CN" b="1" dirty="0">
                <a:cs typeface="Times New Roman" panose="02020603050405020304" pitchFamily="18" charset="0"/>
              </a:rPr>
              <a:t>. Tim isn’t interested in basketball at all.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6. you / good / today / yesterday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Q</a:t>
            </a:r>
            <a:r>
              <a:rPr lang="en-US" altLang="zh-CN" b="1" dirty="0"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_____________________________________________?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4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b="1" dirty="0">
                <a:cs typeface="Times New Roman" panose="02020603050405020304" pitchFamily="18" charset="0"/>
              </a:rPr>
              <a:t>: Yes, I do. Yesterday I felt terrible, but today I feel OK.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89593" y="4581128"/>
            <a:ext cx="7158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Do you feel better today than yesterday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89593" y="1859282"/>
            <a:ext cx="7341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Does Tim play basketball as well as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Dave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72264" y="2610778"/>
            <a:ext cx="12330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better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9376" y="908720"/>
            <a:ext cx="11256912" cy="5359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71437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III. </a:t>
            </a:r>
            <a:r>
              <a:rPr lang="zh-CN" altLang="en-US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短文内容及括号内所给汉语提示补全短文。</a:t>
            </a:r>
            <a:endParaRPr lang="zh-CN" altLang="en-US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Look 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at Helen and Jenny in the picture. They are my classmates and they are also twin sisters (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孪生姐妹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). They are both tall, but (1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)________________________________(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Jenny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比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Helen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瘦得多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). They both have curly hair, but (2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)__________________________( 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Helen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的头发看起来长点儿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). They like different sports. Helen likes swimming, because (3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)___________________________________________________ (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游泳比任何其他运动都有趣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 in her eyes.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5720" y="2708920"/>
            <a:ext cx="6264696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Jenny is much thinner than Helen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5460" y="3854379"/>
            <a:ext cx="468052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Helen’s hair looks longer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35460" y="4999838"/>
            <a:ext cx="9601236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swimming is more interesting than any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other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sport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63552" y="1556792"/>
          <a:ext cx="8208912" cy="4053840"/>
        </p:xfrm>
        <a:graphic>
          <a:graphicData uri="http://schemas.openxmlformats.org/drawingml/2006/table">
            <a:tbl>
              <a:tblPr firstRow="1" bandRow="1"/>
              <a:tblGrid>
                <a:gridCol w="4104456"/>
                <a:gridCol w="410445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原级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比较级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good/well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bad/badly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worse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many/much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farther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 vMerge="1"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further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11424" y="548680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不规则变化</a:t>
            </a:r>
            <a:endParaRPr lang="zh-CN" alt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3392" y="1027074"/>
            <a:ext cx="11161240" cy="491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However, Jenny likes running because she thinks (4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)_____________________________________(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跑步比游泳更有用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). At school, (5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)_____________________________________ (Helen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Jenny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一样努力学习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). They always get good grades. I am different from them. (6</a:t>
            </a:r>
            <a:r>
              <a:rPr lang="en-US" altLang="zh-CN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)______________________________ (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我没有他们那么勤奋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) so I do badly in my studies. Luckily, they help me a lot and now we are good friends.</a:t>
            </a:r>
            <a:endParaRPr lang="en-US" altLang="zh-CN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3472" y="1781127"/>
            <a:ext cx="7272808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running is more useful than swimming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39816" y="2535179"/>
            <a:ext cx="6912768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Helen studies as hard as Jenny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9936" y="3857155"/>
            <a:ext cx="702078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I’m less hard-working than them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343472" y="2414824"/>
            <a:ext cx="10027349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1. Compare one of your best friends with you. Write </a:t>
            </a:r>
            <a:r>
              <a:rPr kumimoji="1" lang="en-US" altLang="zh-CN" b="1" dirty="0" smtClean="0">
                <a:cs typeface="Times New Roman" panose="02020603050405020304" pitchFamily="18" charset="0"/>
              </a:rPr>
              <a:t>a passage about the </a:t>
            </a:r>
            <a:r>
              <a:rPr kumimoji="1" lang="en-US" altLang="zh-CN" b="1" dirty="0">
                <a:cs typeface="Times New Roman" panose="02020603050405020304" pitchFamily="18" charset="0"/>
              </a:rPr>
              <a:t>same and different things between you </a:t>
            </a:r>
            <a:r>
              <a:rPr kumimoji="1" lang="en-US" altLang="zh-CN" b="1" dirty="0" smtClean="0">
                <a:cs typeface="Times New Roman" panose="02020603050405020304" pitchFamily="18" charset="0"/>
              </a:rPr>
              <a:t>two in about 50 words.</a:t>
            </a:r>
            <a:endParaRPr kumimoji="1"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1376677" y="4279950"/>
            <a:ext cx="6696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cs typeface="Times New Roman" panose="02020603050405020304" pitchFamily="18" charset="0"/>
              </a:rPr>
              <a:t>2. Preview 1a-1e on page 20.</a:t>
            </a:r>
            <a:endParaRPr kumimoji="1"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50" y="1098021"/>
            <a:ext cx="5328592" cy="12900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783840" y="981075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/>
              <a:t>A+V+</a:t>
            </a:r>
            <a:r>
              <a:rPr lang="zh-CN" altLang="en-US" b="1" dirty="0">
                <a:solidFill>
                  <a:srgbClr val="FF0000"/>
                </a:solidFill>
              </a:rPr>
              <a:t>形容词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zh-CN" b="1" dirty="0">
                <a:solidFill>
                  <a:srgbClr val="FF0000"/>
                </a:solidFill>
              </a:rPr>
              <a:t>副词</a:t>
            </a:r>
            <a:r>
              <a:rPr lang="zh-CN" altLang="en-US" b="1" dirty="0">
                <a:solidFill>
                  <a:srgbClr val="FF0000"/>
                </a:solidFill>
              </a:rPr>
              <a:t>比较级</a:t>
            </a:r>
            <a:r>
              <a:rPr lang="en-US" altLang="zh-CN" b="1" dirty="0"/>
              <a:t>+</a:t>
            </a:r>
            <a:r>
              <a:rPr lang="en-US" altLang="zh-CN" b="1" dirty="0">
                <a:solidFill>
                  <a:srgbClr val="0000FF"/>
                </a:solidFill>
              </a:rPr>
              <a:t>than</a:t>
            </a:r>
            <a:r>
              <a:rPr lang="en-US" altLang="zh-CN" b="1" dirty="0"/>
              <a:t>+B.</a:t>
            </a:r>
            <a:endParaRPr lang="en-US" altLang="zh-CN" b="1" dirty="0"/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712085" y="3644900"/>
            <a:ext cx="6258560" cy="61023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p>
            <a:r>
              <a:rPr lang="en-US" altLang="zh-CN" b="1" dirty="0"/>
              <a:t>A+V+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/>
              <a:t>+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形容词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副词</a:t>
            </a:r>
            <a:r>
              <a:rPr lang="en-US" altLang="zh-CN" b="1" dirty="0"/>
              <a:t>+</a:t>
            </a:r>
            <a:r>
              <a:rPr lang="en-US" altLang="zh-CN" b="1" dirty="0">
                <a:solidFill>
                  <a:srgbClr val="0000FF"/>
                </a:solidFill>
              </a:rPr>
              <a:t>as</a:t>
            </a:r>
            <a:r>
              <a:rPr lang="en-US" altLang="zh-CN" b="1" dirty="0"/>
              <a:t>+B.</a:t>
            </a:r>
            <a:endParaRPr lang="en-US" altLang="zh-CN" b="1" dirty="0"/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87488" y="261279"/>
            <a:ext cx="9793088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/>
              <a:t>Compare A with B  with </a:t>
            </a:r>
            <a:r>
              <a:rPr lang="en-US" altLang="zh-CN" b="1" i="1" dirty="0">
                <a:solidFill>
                  <a:srgbClr val="FF0000"/>
                </a:solidFill>
              </a:rPr>
              <a:t>-</a:t>
            </a:r>
            <a:r>
              <a:rPr lang="en-US" altLang="zh-CN" b="1" i="1" dirty="0" err="1">
                <a:solidFill>
                  <a:srgbClr val="FF0000"/>
                </a:solidFill>
              </a:rPr>
              <a:t>er</a:t>
            </a:r>
            <a:r>
              <a:rPr lang="en-US" altLang="zh-CN" b="1" dirty="0"/>
              <a:t>, </a:t>
            </a:r>
            <a:r>
              <a:rPr lang="en-US" altLang="zh-CN" b="1" i="1" dirty="0">
                <a:solidFill>
                  <a:srgbClr val="FF0000"/>
                </a:solidFill>
              </a:rPr>
              <a:t>more</a:t>
            </a:r>
            <a:r>
              <a:rPr lang="en-US" altLang="zh-CN" b="1" dirty="0"/>
              <a:t> and </a:t>
            </a:r>
            <a:r>
              <a:rPr lang="en-US" altLang="zh-CN" b="1" dirty="0" smtClean="0">
                <a:solidFill>
                  <a:srgbClr val="FF0000"/>
                </a:solidFill>
              </a:rPr>
              <a:t>as </a:t>
            </a:r>
            <a:r>
              <a:rPr lang="en-US" altLang="zh-CN" b="1" dirty="0">
                <a:solidFill>
                  <a:srgbClr val="FF0000"/>
                </a:solidFill>
              </a:rPr>
              <a:t>... </a:t>
            </a:r>
            <a:r>
              <a:rPr lang="en-US" altLang="zh-CN" b="1" dirty="0" smtClean="0">
                <a:solidFill>
                  <a:srgbClr val="FF0000"/>
                </a:solidFill>
              </a:rPr>
              <a:t>as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2085" y="1556385"/>
            <a:ext cx="8367395" cy="1925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 dirty="0" smtClean="0">
                <a:sym typeface="+mn-ea"/>
              </a:rPr>
              <a:t>Tina </a:t>
            </a:r>
            <a:r>
              <a:rPr lang="en-US" altLang="zh-CN" b="1" dirty="0" smtClean="0">
                <a:solidFill>
                  <a:srgbClr val="0000FF"/>
                </a:solidFill>
                <a:sym typeface="+mn-ea"/>
              </a:rPr>
              <a:t>sings more loudly than</a:t>
            </a:r>
            <a:r>
              <a:rPr lang="en-US" altLang="zh-CN" b="1" dirty="0" smtClean="0">
                <a:sym typeface="+mn-ea"/>
              </a:rPr>
              <a:t> Tara.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  <a:sym typeface="+mn-ea"/>
              </a:rPr>
              <a:t>Does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Tara sing more loudly than Tina?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ym typeface="+mn-ea"/>
              </a:rPr>
              <a:t>Tina </a:t>
            </a:r>
            <a:r>
              <a:rPr lang="en-US" altLang="zh-CN" b="1" dirty="0">
                <a:solidFill>
                  <a:srgbClr val="009900"/>
                </a:solidFill>
                <a:sym typeface="+mn-ea"/>
              </a:rPr>
              <a:t>is more outgoing than</a:t>
            </a:r>
            <a:r>
              <a:rPr lang="en-US" altLang="zh-CN" b="1" dirty="0">
                <a:sym typeface="+mn-ea"/>
              </a:rPr>
              <a:t> Tara.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9900"/>
                </a:solidFill>
                <a:sym typeface="+mn-ea"/>
              </a:rPr>
              <a:t>Is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Tina more outgoing than Tara?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7940" y="4293235"/>
            <a:ext cx="768858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ym typeface="+mn-ea"/>
              </a:rPr>
              <a:t>Peter’s hair is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as</a:t>
            </a:r>
            <a:r>
              <a:rPr lang="en-US" altLang="zh-CN" b="1" dirty="0">
                <a:sym typeface="+mn-ea"/>
              </a:rPr>
              <a:t> short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as</a:t>
            </a:r>
            <a:r>
              <a:rPr lang="en-US" altLang="zh-CN" b="1" dirty="0">
                <a:sym typeface="+mn-ea"/>
              </a:rPr>
              <a:t> Paul’s.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Peter’s hair as short as Paul’s?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chemeClr val="tx1"/>
                </a:solidFill>
                <a:sym typeface="+mn-ea"/>
              </a:rPr>
              <a:t>Tom plays the guitar </a:t>
            </a:r>
            <a:r>
              <a:rPr lang="en-US" altLang="zh-CN" b="1" dirty="0">
                <a:solidFill>
                  <a:srgbClr val="009900"/>
                </a:solidFill>
                <a:sym typeface="+mn-ea"/>
              </a:rPr>
              <a:t>as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well </a:t>
            </a:r>
            <a:r>
              <a:rPr lang="en-US" altLang="zh-CN" b="1" dirty="0">
                <a:solidFill>
                  <a:srgbClr val="009900"/>
                </a:solidFill>
                <a:sym typeface="+mn-ea"/>
              </a:rPr>
              <a:t>as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Peter.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b="1" dirty="0">
                <a:solidFill>
                  <a:srgbClr val="009900"/>
                </a:solidFill>
                <a:sym typeface="+mn-ea"/>
              </a:rPr>
              <a:t>Does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Tom play the guitar 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as well as Pe</a:t>
            </a:r>
            <a:r>
              <a:rPr lang="en-US" altLang="zh-CN" b="1" dirty="0">
                <a:sym typeface="+mn-ea"/>
              </a:rPr>
              <a:t>ter?</a:t>
            </a:r>
            <a:endParaRPr lang="en-US" altLang="zh-CN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199456" y="2924944"/>
            <a:ext cx="85693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 smtClean="0"/>
              <a:t>Tom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Sam</a:t>
            </a:r>
            <a:r>
              <a:rPr lang="zh-CN" altLang="en-US" b="1" dirty="0" smtClean="0"/>
              <a:t>更</a:t>
            </a:r>
            <a:r>
              <a:rPr lang="zh-CN" altLang="en-US" b="1" dirty="0"/>
              <a:t>聪明吗？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Is Tom _______ _______ Sam?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不是。</a:t>
            </a:r>
            <a:r>
              <a:rPr lang="en-US" altLang="zh-CN" b="1" dirty="0" smtClean="0"/>
              <a:t>Sam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Tom</a:t>
            </a:r>
            <a:r>
              <a:rPr lang="zh-CN" altLang="en-US" b="1" dirty="0" smtClean="0"/>
              <a:t>更</a:t>
            </a:r>
            <a:r>
              <a:rPr lang="zh-CN" altLang="en-US" b="1" dirty="0"/>
              <a:t>聪明。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No, he isn’t. Sam is _______ _______ Tom.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088582" y="4767428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smarter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000350" y="3549211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smarter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200" name="Rectangle 12"/>
          <p:cNvSpPr>
            <a:spLocks noChangeArrowheads="1"/>
          </p:cNvSpPr>
          <p:nvPr/>
        </p:nvSpPr>
        <p:spPr bwMode="auto">
          <a:xfrm>
            <a:off x="1177008" y="2199841"/>
            <a:ext cx="5184576" cy="60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sentences.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908720"/>
            <a:ext cx="5828087" cy="11026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1199456" y="1196752"/>
            <a:ext cx="9865096" cy="48943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2. Tara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Tina</a:t>
            </a:r>
            <a:r>
              <a:rPr lang="zh-CN" altLang="en-US" b="1" dirty="0" smtClean="0"/>
              <a:t>更</a:t>
            </a:r>
            <a:r>
              <a:rPr lang="zh-CN" altLang="en-US" b="1" dirty="0"/>
              <a:t>外向吗？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Is Tara _______ </a:t>
            </a:r>
            <a:r>
              <a:rPr lang="en-US" altLang="zh-CN" b="1" dirty="0" smtClean="0"/>
              <a:t>_________ </a:t>
            </a:r>
            <a:r>
              <a:rPr lang="en-US" altLang="zh-CN" b="1" dirty="0"/>
              <a:t>_______ Tina?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   不是。</a:t>
            </a:r>
            <a:r>
              <a:rPr lang="en-US" altLang="zh-CN" b="1" dirty="0" smtClean="0"/>
              <a:t>Tina</a:t>
            </a:r>
            <a:r>
              <a:rPr lang="zh-CN" altLang="en-US" b="1" dirty="0" smtClean="0"/>
              <a:t>比</a:t>
            </a:r>
            <a:r>
              <a:rPr lang="en-US" altLang="zh-CN" b="1" dirty="0" smtClean="0"/>
              <a:t>Tara</a:t>
            </a:r>
            <a:r>
              <a:rPr lang="zh-CN" altLang="en-US" b="1" dirty="0" smtClean="0"/>
              <a:t>更</a:t>
            </a:r>
            <a:r>
              <a:rPr lang="zh-CN" altLang="en-US" b="1" dirty="0"/>
              <a:t>外向。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No, she isn’t. Tina is ________ ________ </a:t>
            </a:r>
            <a:r>
              <a:rPr lang="en-US" altLang="zh-CN" b="1" dirty="0" smtClean="0"/>
              <a:t>______ </a:t>
            </a:r>
            <a:r>
              <a:rPr lang="en-US" altLang="zh-CN" b="1" dirty="0"/>
              <a:t>Tara.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3. </a:t>
            </a:r>
            <a:r>
              <a:rPr lang="zh-CN" altLang="en-US" b="1" dirty="0">
                <a:cs typeface="Times New Roman" panose="02020603050405020304" pitchFamily="18" charset="0"/>
              </a:rPr>
              <a:t>你和你姐姐一样友善吗？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______ you ______ friendly ______ your sister?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不是</a:t>
            </a:r>
            <a:r>
              <a:rPr lang="zh-CN" altLang="en-US" b="1" dirty="0">
                <a:cs typeface="Times New Roman" panose="02020603050405020304" pitchFamily="18" charset="0"/>
              </a:rPr>
              <a:t>。我更友善一些。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No, I’m not. I’m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007929" y="4158404"/>
            <a:ext cx="4248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                         </a:t>
            </a:r>
            <a:r>
              <a:rPr lang="en-US" altLang="zh-CN" b="1" dirty="0" err="1">
                <a:solidFill>
                  <a:srgbClr val="FF0000"/>
                </a:solidFill>
              </a:rPr>
              <a:t>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919536" y="4212377"/>
            <a:ext cx="1042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Are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655840" y="5364505"/>
            <a:ext cx="23764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friendlier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829835" y="2992778"/>
            <a:ext cx="822660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                                    more     </a:t>
            </a:r>
            <a:r>
              <a:rPr lang="en-US" altLang="zh-CN" b="1" dirty="0" smtClean="0">
                <a:solidFill>
                  <a:srgbClr val="FF0000"/>
                </a:solidFill>
              </a:rPr>
              <a:t>outgoing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287688" y="1844824"/>
            <a:ext cx="4537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   </a:t>
            </a:r>
            <a:r>
              <a:rPr lang="en-US" altLang="zh-CN" b="1" dirty="0" smtClean="0">
                <a:solidFill>
                  <a:srgbClr val="FF0000"/>
                </a:solidFill>
              </a:rPr>
              <a:t> outgoing  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5129" grpId="0"/>
      <p:bldP spid="5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1464" y="1052736"/>
            <a:ext cx="9504362" cy="41052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4. Tara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</a:rPr>
              <a:t>Tina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一样努力吗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Does Tara work ______ _____ ______ Tina?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是的。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Yes, she does. 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5.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谁在学校更努力一些？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Who’s _________ _____________ at school?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Tina</a:t>
            </a:r>
            <a:r>
              <a:rPr lang="zh-CN" altLang="en-US" b="1" dirty="0" smtClean="0">
                <a:latin typeface="Times New Roman" panose="02020603050405020304" pitchFamily="18" charset="0"/>
              </a:rPr>
              <a:t>认为她比我更努力。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    Tina thinks she _______ ________ than me.</a:t>
            </a:r>
            <a:endParaRPr lang="zh-CN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943872" y="1772816"/>
            <a:ext cx="32403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      </a:t>
            </a:r>
            <a:r>
              <a:rPr lang="en-US" altLang="zh-CN" b="1" dirty="0" smtClean="0">
                <a:solidFill>
                  <a:srgbClr val="FF0000"/>
                </a:solidFill>
              </a:rPr>
              <a:t>  hard      </a:t>
            </a:r>
            <a:r>
              <a:rPr lang="en-US" altLang="zh-CN" b="1" dirty="0">
                <a:solidFill>
                  <a:srgbClr val="FF0000"/>
                </a:solidFill>
              </a:rPr>
              <a:t>as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431704" y="4311987"/>
            <a:ext cx="424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     </a:t>
            </a:r>
            <a:r>
              <a:rPr lang="en-US" altLang="zh-CN" b="1" dirty="0" smtClean="0">
                <a:solidFill>
                  <a:srgbClr val="FF0000"/>
                </a:solidFill>
              </a:rPr>
              <a:t>hard-working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655840" y="5616842"/>
            <a:ext cx="3168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works  </a:t>
            </a:r>
            <a:r>
              <a:rPr lang="en-US" altLang="zh-CN" b="1" dirty="0" smtClean="0">
                <a:solidFill>
                  <a:srgbClr val="FF0000"/>
                </a:solidFill>
              </a:rPr>
              <a:t>   harder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11290</Words>
  <Application>WPS 演示</Application>
  <PresentationFormat>宽屏</PresentationFormat>
  <Paragraphs>486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Wingdings</vt:lpstr>
      <vt:lpstr>Times New Roman</vt:lpstr>
      <vt:lpstr>Arial</vt:lpstr>
      <vt:lpstr>Calibri</vt:lpstr>
      <vt:lpstr>微软雅黑</vt:lpstr>
      <vt:lpstr>Arial Unicode MS</vt:lpstr>
      <vt:lpstr>黑体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 </dc:creator>
  <cp:lastModifiedBy>Administrator</cp:lastModifiedBy>
  <cp:revision>274</cp:revision>
  <dcterms:created xsi:type="dcterms:W3CDTF">2013-03-17T02:35:00Z</dcterms:created>
  <dcterms:modified xsi:type="dcterms:W3CDTF">2024-10-09T23:53:34Z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8641994B5F334114B3BECB2492F3D4AB_12</vt:lpwstr>
  </property>
  <property fmtid="{D5CDD505-2E9C-101B-9397-08002B2CF9AE}" pid="3" name="KSOProductBuildVer">
    <vt:lpwstr>2052-12.1.0.17440</vt:lpwstr>
  </property>
</Properties>
</file>